
<file path=[Content_Types].xml><?xml version="1.0" encoding="utf-8"?>
<Types xmlns="http://schemas.openxmlformats.org/package/2006/content-types">
  <Default Extension="avi" ContentType="video/x-msvideo"/>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8"/>
  </p:notesMasterIdLst>
  <p:sldIdLst>
    <p:sldId id="256" r:id="rId2"/>
    <p:sldId id="295" r:id="rId3"/>
    <p:sldId id="1432" r:id="rId4"/>
    <p:sldId id="1433" r:id="rId5"/>
    <p:sldId id="1414" r:id="rId6"/>
    <p:sldId id="1435" r:id="rId7"/>
    <p:sldId id="1426" r:id="rId8"/>
    <p:sldId id="1420" r:id="rId9"/>
    <p:sldId id="1436" r:id="rId10"/>
    <p:sldId id="1421" r:id="rId11"/>
    <p:sldId id="1422" r:id="rId12"/>
    <p:sldId id="1423" r:id="rId13"/>
    <p:sldId id="1431" r:id="rId14"/>
    <p:sldId id="1415" r:id="rId15"/>
    <p:sldId id="1416" r:id="rId16"/>
    <p:sldId id="143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88F1"/>
    <a:srgbClr val="00B900"/>
    <a:srgbClr val="55F9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38"/>
    <p:restoredTop sz="95073"/>
  </p:normalViewPr>
  <p:slideViewPr>
    <p:cSldViewPr snapToGrid="0" snapToObjects="1">
      <p:cViewPr varScale="1">
        <p:scale>
          <a:sx n="124" d="100"/>
          <a:sy n="124" d="100"/>
        </p:scale>
        <p:origin x="600" y="184"/>
      </p:cViewPr>
      <p:guideLst/>
    </p:cSldViewPr>
  </p:slideViewPr>
  <p:notesTextViewPr>
    <p:cViewPr>
      <p:scale>
        <a:sx n="1" d="1"/>
        <a:sy n="1" d="1"/>
      </p:scale>
      <p:origin x="0" y="0"/>
    </p:cViewPr>
  </p:notesTextViewPr>
  <p:notesViewPr>
    <p:cSldViewPr snapToGrid="0" snapToObjects="1">
      <p:cViewPr varScale="1">
        <p:scale>
          <a:sx n="78" d="100"/>
          <a:sy n="78" d="100"/>
        </p:scale>
        <p:origin x="145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9E46FB-1DF0-7044-9A9F-7DAB15E71978}" type="slidenum">
              <a:rPr lang="en-US" smtClean="0"/>
              <a:t>‹#›</a:t>
            </a:fld>
            <a:endParaRPr lang="en-US"/>
          </a:p>
        </p:txBody>
      </p:sp>
    </p:spTree>
    <p:extLst>
      <p:ext uri="{BB962C8B-B14F-4D97-AF65-F5344CB8AC3E}">
        <p14:creationId xmlns:p14="http://schemas.microsoft.com/office/powerpoint/2010/main" val="3591955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9E46FB-1DF0-7044-9A9F-7DAB15E71978}" type="slidenum">
              <a:rPr lang="en-US" smtClean="0"/>
              <a:t>1</a:t>
            </a:fld>
            <a:endParaRPr lang="en-US"/>
          </a:p>
        </p:txBody>
      </p:sp>
    </p:spTree>
    <p:extLst>
      <p:ext uri="{BB962C8B-B14F-4D97-AF65-F5344CB8AC3E}">
        <p14:creationId xmlns:p14="http://schemas.microsoft.com/office/powerpoint/2010/main" val="3377317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4E9E46FB-1DF0-7044-9A9F-7DAB15E71978}" type="slidenum">
              <a:rPr lang="en-US" smtClean="0"/>
              <a:t>2</a:t>
            </a:fld>
            <a:endParaRPr lang="en-US"/>
          </a:p>
        </p:txBody>
      </p:sp>
    </p:spTree>
    <p:extLst>
      <p:ext uri="{BB962C8B-B14F-4D97-AF65-F5344CB8AC3E}">
        <p14:creationId xmlns:p14="http://schemas.microsoft.com/office/powerpoint/2010/main" val="331068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57291E8-A515-CD43-98F1-863ADE037886}"/>
              </a:ext>
            </a:extLst>
          </p:cNvPr>
          <p:cNvSpPr>
            <a:spLocks noGrp="1"/>
          </p:cNvSpPr>
          <p:nvPr>
            <p:ph type="subTitle" idx="1"/>
          </p:nvPr>
        </p:nvSpPr>
        <p:spPr>
          <a:xfrm>
            <a:off x="6955536" y="5096256"/>
            <a:ext cx="4962144" cy="1024128"/>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2FDA22-6E94-C54B-8B02-E9DA4FABED4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F0B4C078-AB91-624F-8CD8-277E5E23FA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3D9A34-7D5C-0F4A-A0CF-D7BC379401EF}"/>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7" name="Freeform 6">
            <a:extLst>
              <a:ext uri="{FF2B5EF4-FFF2-40B4-BE49-F238E27FC236}">
                <a16:creationId xmlns:a16="http://schemas.microsoft.com/office/drawing/2014/main" id="{B4BA2FF2-2E18-AF42-8654-3A5C5EEB3EDB}"/>
              </a:ext>
            </a:extLst>
          </p:cNvPr>
          <p:cNvSpPr/>
          <p:nvPr/>
        </p:nvSpPr>
        <p:spPr>
          <a:xfrm>
            <a:off x="-2406" y="0"/>
            <a:ext cx="9439014" cy="6120384"/>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6000" b="1" dirty="0">
              <a:solidFill>
                <a:schemeClr val="bg1"/>
              </a:solidFill>
            </a:endParaRPr>
          </a:p>
        </p:txBody>
      </p:sp>
      <p:sp>
        <p:nvSpPr>
          <p:cNvPr id="10" name="Title 1">
            <a:extLst>
              <a:ext uri="{FF2B5EF4-FFF2-40B4-BE49-F238E27FC236}">
                <a16:creationId xmlns:a16="http://schemas.microsoft.com/office/drawing/2014/main" id="{E35B1C84-EE94-2142-9256-E8F1647398C7}"/>
              </a:ext>
            </a:extLst>
          </p:cNvPr>
          <p:cNvSpPr>
            <a:spLocks noGrp="1"/>
          </p:cNvSpPr>
          <p:nvPr>
            <p:ph type="ctrTitle"/>
          </p:nvPr>
        </p:nvSpPr>
        <p:spPr>
          <a:xfrm>
            <a:off x="32004" y="1840992"/>
            <a:ext cx="8013192" cy="1814322"/>
          </a:xfrm>
        </p:spPr>
        <p:txBody>
          <a:bodyPr anchor="b"/>
          <a:lstStyle>
            <a:lvl1pPr algn="ctr">
              <a:defRPr sz="60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18111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A481DE4-A448-4B4F-889D-A71CE870059E}"/>
              </a:ext>
            </a:extLst>
          </p:cNvPr>
          <p:cNvSpPr/>
          <p:nvPr/>
        </p:nvSpPr>
        <p:spPr>
          <a:xfrm>
            <a:off x="231648" y="228600"/>
            <a:ext cx="11728704" cy="64008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99985188-5227-9342-9EAF-B2CADCCD3B28}"/>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p:txBody>
      </p:sp>
      <p:cxnSp>
        <p:nvCxnSpPr>
          <p:cNvPr id="15" name="Straight Connector 14">
            <a:extLst>
              <a:ext uri="{FF2B5EF4-FFF2-40B4-BE49-F238E27FC236}">
                <a16:creationId xmlns:a16="http://schemas.microsoft.com/office/drawing/2014/main" id="{94852290-6293-9A42-B29E-285C722C13FF}"/>
              </a:ext>
            </a:extLst>
          </p:cNvPr>
          <p:cNvCxnSpPr>
            <a:cxnSpLocks/>
          </p:cNvCxnSpPr>
          <p:nvPr/>
        </p:nvCxnSpPr>
        <p:spPr>
          <a:xfrm>
            <a:off x="4528456" y="2011681"/>
            <a:ext cx="0" cy="279545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EEA539C-B60F-0C47-9AF8-D02566BEE737}"/>
              </a:ext>
            </a:extLst>
          </p:cNvPr>
          <p:cNvSpPr txBox="1"/>
          <p:nvPr/>
        </p:nvSpPr>
        <p:spPr>
          <a:xfrm>
            <a:off x="1632994" y="3055463"/>
            <a:ext cx="1810111" cy="707886"/>
          </a:xfrm>
          <a:prstGeom prst="rect">
            <a:avLst/>
          </a:prstGeom>
          <a:noFill/>
        </p:spPr>
        <p:txBody>
          <a:bodyPr wrap="none" rtlCol="0">
            <a:spAutoFit/>
          </a:bodyPr>
          <a:lstStyle/>
          <a:p>
            <a:r>
              <a:rPr lang="en-US" sz="4000" dirty="0"/>
              <a:t>Outline</a:t>
            </a:r>
          </a:p>
        </p:txBody>
      </p:sp>
    </p:spTree>
    <p:extLst>
      <p:ext uri="{BB962C8B-B14F-4D97-AF65-F5344CB8AC3E}">
        <p14:creationId xmlns:p14="http://schemas.microsoft.com/office/powerpoint/2010/main" val="213393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515419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31111-EC6F-4543-B9BB-FC598A20ED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152FDC-5269-CF4F-B3C7-F6EAE4D9E4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DEE1A2-565F-EC4E-A3B8-DFE9C4CDA39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B6056B05-5403-7547-8681-1C6C38F26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75CB06-94BA-D441-8083-29AE337B3E5F}"/>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689889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E2D7-1C38-D64A-A56D-223FB25347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C4BD66-F382-F443-BD16-1AFF1AC18CA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2E8444-765D-0C46-9026-196D1F58757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C354A6-5771-754F-8677-ADC6BCCE12C6}"/>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1EEF18D3-466D-8143-8E80-61E3BE30F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C02381-5235-D745-9F35-39E726234A79}"/>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1058496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4C2D-78B5-464E-8C5E-9B76521706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637D45-7C48-EA40-A4CF-7F4E7CDCDE60}"/>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4" name="Footer Placeholder 3">
            <a:extLst>
              <a:ext uri="{FF2B5EF4-FFF2-40B4-BE49-F238E27FC236}">
                <a16:creationId xmlns:a16="http://schemas.microsoft.com/office/drawing/2014/main" id="{637721B5-55B4-E444-A4F3-86C2B75958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456438-68E1-CC45-9649-D8A73B1C9C18}"/>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361847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B2EEC2-BB93-7244-8A9D-220DA8CCEFF7}"/>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3" name="Footer Placeholder 2">
            <a:extLst>
              <a:ext uri="{FF2B5EF4-FFF2-40B4-BE49-F238E27FC236}">
                <a16:creationId xmlns:a16="http://schemas.microsoft.com/office/drawing/2014/main" id="{2EF45013-2026-6244-8BBD-C6244F9A80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CC7F1A-2694-4D49-ACF7-729FC7FE790F}"/>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5423997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B1D2C-2E4E-214E-8C85-BC2EB48900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4A49FE-4CE6-6E4C-B4B7-41EB7C5F25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B77CAA-BC85-8A48-AE0E-D0E8F73482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F171195-CD87-7444-8A44-4825D382016F}"/>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C921F024-8B06-B345-8C0B-2C5A681B2A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69F87-0605-8540-85E1-8DAF5FB9D185}"/>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1719420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42F8E-4952-EA4C-A365-B5F4CB41F2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8148E6-94E9-A94C-9DE2-C1558A3DCA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780AFA1-3EE5-B341-B06D-7E8958AE99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5B6321A-9629-9944-8512-B6678A7C5B6E}"/>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Footer Placeholder 5">
            <a:extLst>
              <a:ext uri="{FF2B5EF4-FFF2-40B4-BE49-F238E27FC236}">
                <a16:creationId xmlns:a16="http://schemas.microsoft.com/office/drawing/2014/main" id="{45273979-737B-6F49-8960-42BE9867F9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051CC1-9F7E-B548-8504-0275BF107CA4}"/>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6632996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B902-480D-A944-A22D-EBA7E2CA4C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0BECA4-8855-F640-B380-37406062FBB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155054-FD00-9A4A-A345-2E2CAA896114}"/>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DC38474E-0BDE-3640-B96F-9556062F45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4C6F81-9E83-964F-88BA-CFD379B8C144}"/>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3757725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198F4E-EF29-1E4F-95C1-815B7E7037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BC5BA8B-93DF-E848-8850-5BB8DCC8F0E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55CD18-6A23-234B-8982-0C0EC8AF248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CCD57D57-E35C-AC47-BFA4-8C8DD07C5A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6AEF4-BA79-6F4A-9E07-345CF26F93C0}"/>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043553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E2AAF-9F46-AD41-859D-53E83EA0CB14}"/>
              </a:ext>
            </a:extLst>
          </p:cNvPr>
          <p:cNvSpPr>
            <a:spLocks noGrp="1"/>
          </p:cNvSpPr>
          <p:nvPr>
            <p:ph type="title"/>
          </p:nvPr>
        </p:nvSpPr>
        <p:spPr>
          <a:xfrm>
            <a:off x="0" y="1"/>
            <a:ext cx="12192000" cy="800100"/>
          </a:xfrm>
          <a:solidFill>
            <a:schemeClr val="tx1"/>
          </a:solidFill>
        </p:spPr>
        <p:txBody>
          <a:bodyPr>
            <a:normAutofit/>
          </a:bodyPr>
          <a:lstStyle>
            <a:lvl1pPr algn="ctr">
              <a:defRPr sz="3200">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223838" y="1157286"/>
            <a:ext cx="11744325" cy="552132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1019AD94-F5D4-2140-A8EF-6C83681F38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Tree>
    <p:extLst>
      <p:ext uri="{BB962C8B-B14F-4D97-AF65-F5344CB8AC3E}">
        <p14:creationId xmlns:p14="http://schemas.microsoft.com/office/powerpoint/2010/main" val="2725947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4458CEFB-C5C3-6C49-B345-E8F8A7F03111}"/>
              </a:ext>
            </a:extLst>
          </p:cNvPr>
          <p:cNvSpPr/>
          <p:nvPr/>
        </p:nvSpPr>
        <p:spPr>
          <a:xfrm>
            <a:off x="838201" y="0"/>
            <a:ext cx="11353800" cy="7371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32" name="Content Placeholder 2">
            <a:extLst>
              <a:ext uri="{FF2B5EF4-FFF2-40B4-BE49-F238E27FC236}">
                <a16:creationId xmlns:a16="http://schemas.microsoft.com/office/drawing/2014/main" id="{491DF9B8-7F17-CD43-A595-B2E2A23298A5}"/>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
        <p:nvSpPr>
          <p:cNvPr id="34" name="Freeform 33">
            <a:extLst>
              <a:ext uri="{FF2B5EF4-FFF2-40B4-BE49-F238E27FC236}">
                <a16:creationId xmlns:a16="http://schemas.microsoft.com/office/drawing/2014/main" id="{DC8CFC96-4D9F-624D-B02A-6C9656837970}"/>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MATLAB: FUNCTIONS</a:t>
            </a:r>
          </a:p>
        </p:txBody>
      </p:sp>
    </p:spTree>
    <p:extLst>
      <p:ext uri="{BB962C8B-B14F-4D97-AF65-F5344CB8AC3E}">
        <p14:creationId xmlns:p14="http://schemas.microsoft.com/office/powerpoint/2010/main" val="1566249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7_Title and Content">
    <p:bg>
      <p:bgPr>
        <a:solidFill>
          <a:schemeClr val="bg1">
            <a:alpha val="99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11" name="Rectangle 10">
            <a:extLst>
              <a:ext uri="{FF2B5EF4-FFF2-40B4-BE49-F238E27FC236}">
                <a16:creationId xmlns:a16="http://schemas.microsoft.com/office/drawing/2014/main" id="{947DDF80-1F88-B842-A1E3-DF8008D0C1B9}"/>
              </a:ext>
            </a:extLst>
          </p:cNvPr>
          <p:cNvSpPr/>
          <p:nvPr/>
        </p:nvSpPr>
        <p:spPr>
          <a:xfrm>
            <a:off x="838201" y="0"/>
            <a:ext cx="11353800" cy="7371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0EEC9929-1C8A-044E-BAB5-958DEE4522F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MATLAB: GENERAL</a:t>
            </a:r>
          </a:p>
        </p:txBody>
      </p:sp>
      <p:sp>
        <p:nvSpPr>
          <p:cNvPr id="15" name="Content Placeholder 2">
            <a:extLst>
              <a:ext uri="{FF2B5EF4-FFF2-40B4-BE49-F238E27FC236}">
                <a16:creationId xmlns:a16="http://schemas.microsoft.com/office/drawing/2014/main" id="{79752194-C5B1-E747-A987-C45E38183A22}"/>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Tree>
    <p:extLst>
      <p:ext uri="{BB962C8B-B14F-4D97-AF65-F5344CB8AC3E}">
        <p14:creationId xmlns:p14="http://schemas.microsoft.com/office/powerpoint/2010/main" val="2520854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7FA6DCAA-C573-4D40-B567-F41920A1D57F}"/>
              </a:ext>
            </a:extLst>
          </p:cNvPr>
          <p:cNvSpPr/>
          <p:nvPr/>
        </p:nvSpPr>
        <p:spPr>
          <a:xfrm>
            <a:off x="838201" y="0"/>
            <a:ext cx="11353800" cy="73719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F385A5AF-F88E-F94C-B4A5-B8AF1E4B5AC7}"/>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22" name="Freeform 21">
            <a:extLst>
              <a:ext uri="{FF2B5EF4-FFF2-40B4-BE49-F238E27FC236}">
                <a16:creationId xmlns:a16="http://schemas.microsoft.com/office/drawing/2014/main" id="{C76911CA-1F33-4A44-A123-DF84D45F4DAD}"/>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t>CONTEXT</a:t>
            </a:r>
          </a:p>
        </p:txBody>
      </p:sp>
    </p:spTree>
    <p:extLst>
      <p:ext uri="{BB962C8B-B14F-4D97-AF65-F5344CB8AC3E}">
        <p14:creationId xmlns:p14="http://schemas.microsoft.com/office/powerpoint/2010/main" val="1747009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838200" y="1410789"/>
            <a:ext cx="10515600" cy="47661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BFD59A-4D1A-8340-ABD1-18AB88F41802}"/>
              </a:ext>
            </a:extLst>
          </p:cNvPr>
          <p:cNvSpPr>
            <a:spLocks noGrp="1"/>
          </p:cNvSpPr>
          <p:nvPr>
            <p:ph type="dt" sz="half" idx="10"/>
          </p:nvPr>
        </p:nvSpPr>
        <p:spPr/>
        <p:txBody>
          <a:bodyPr/>
          <a:lstStyle/>
          <a:p>
            <a:fld id="{48D94E7F-E57E-DF41-A6D9-25A2B9FB1FED}" type="datetimeFigureOut">
              <a:rPr lang="en-US" smtClean="0"/>
              <a:t>9/1/22</a:t>
            </a:fld>
            <a:endParaRPr lang="en-US"/>
          </a:p>
        </p:txBody>
      </p:sp>
      <p:sp>
        <p:nvSpPr>
          <p:cNvPr id="6" name="Slide Number Placeholder 5">
            <a:extLst>
              <a:ext uri="{FF2B5EF4-FFF2-40B4-BE49-F238E27FC236}">
                <a16:creationId xmlns:a16="http://schemas.microsoft.com/office/drawing/2014/main" id="{0848DF69-2DB6-ED49-A245-3DE699B6BCFC}"/>
              </a:ext>
            </a:extLst>
          </p:cNvPr>
          <p:cNvSpPr>
            <a:spLocks noGrp="1"/>
          </p:cNvSpPr>
          <p:nvPr>
            <p:ph type="sldNum" sz="quarter" idx="12"/>
          </p:nvPr>
        </p:nvSpPr>
        <p:spPr/>
        <p:txBody>
          <a:bodyPr/>
          <a:lstStyle/>
          <a:p>
            <a:fld id="{FE8812F9-AB32-7F48-841F-60E7D6AD8850}" type="slidenum">
              <a:rPr lang="en-US" smtClean="0"/>
              <a:t>‹#›</a:t>
            </a:fld>
            <a:endParaRPr lang="en-US"/>
          </a:p>
        </p:txBody>
      </p:sp>
      <p:sp>
        <p:nvSpPr>
          <p:cNvPr id="11" name="Rectangle 10">
            <a:extLst>
              <a:ext uri="{FF2B5EF4-FFF2-40B4-BE49-F238E27FC236}">
                <a16:creationId xmlns:a16="http://schemas.microsoft.com/office/drawing/2014/main" id="{947DDF80-1F88-B842-A1E3-DF8008D0C1B9}"/>
              </a:ext>
            </a:extLst>
          </p:cNvPr>
          <p:cNvSpPr/>
          <p:nvPr/>
        </p:nvSpPr>
        <p:spPr>
          <a:xfrm>
            <a:off x="838201" y="0"/>
            <a:ext cx="11353800" cy="737192"/>
          </a:xfrm>
          <a:prstGeom prst="rect">
            <a:avLst/>
          </a:prstGeom>
          <a:solidFill>
            <a:srgbClr val="FFED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a:extLst>
              <a:ext uri="{FF2B5EF4-FFF2-40B4-BE49-F238E27FC236}">
                <a16:creationId xmlns:a16="http://schemas.microsoft.com/office/drawing/2014/main" id="{0EEC9929-1C8A-044E-BAB5-958DEE4522F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tx1"/>
                </a:solidFill>
              </a:rPr>
              <a:t>EXAMPLES</a:t>
            </a:r>
          </a:p>
        </p:txBody>
      </p:sp>
      <p:sp>
        <p:nvSpPr>
          <p:cNvPr id="15" name="Content Placeholder 2">
            <a:extLst>
              <a:ext uri="{FF2B5EF4-FFF2-40B4-BE49-F238E27FC236}">
                <a16:creationId xmlns:a16="http://schemas.microsoft.com/office/drawing/2014/main" id="{79752194-C5B1-E747-A987-C45E38183A22}"/>
              </a:ext>
            </a:extLst>
          </p:cNvPr>
          <p:cNvSpPr>
            <a:spLocks noGrp="1"/>
          </p:cNvSpPr>
          <p:nvPr>
            <p:ph idx="13"/>
          </p:nvPr>
        </p:nvSpPr>
        <p:spPr>
          <a:xfrm>
            <a:off x="1853183" y="86246"/>
            <a:ext cx="10436789" cy="564701"/>
          </a:xfrm>
        </p:spPr>
        <p:txBody>
          <a:bodyPr anchor="ctr"/>
          <a:lstStyle>
            <a:lvl1pPr marL="0" indent="0">
              <a:buNone/>
              <a:defRPr/>
            </a:lvl1pPr>
            <a:lvl2pPr marL="457200" indent="0">
              <a:buNone/>
              <a:defRPr/>
            </a:lvl2pPr>
          </a:lstStyle>
          <a:p>
            <a:pPr lvl="0"/>
            <a:r>
              <a:rPr lang="en-US"/>
              <a:t>Edit Master text styles</a:t>
            </a:r>
          </a:p>
        </p:txBody>
      </p:sp>
    </p:spTree>
    <p:extLst>
      <p:ext uri="{BB962C8B-B14F-4D97-AF65-F5344CB8AC3E}">
        <p14:creationId xmlns:p14="http://schemas.microsoft.com/office/powerpoint/2010/main" val="2576428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3460902" y="339634"/>
            <a:ext cx="8439360"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D3A5EA7F-A4C6-C347-AB04-65D4316F6615}"/>
              </a:ext>
            </a:extLst>
          </p:cNvPr>
          <p:cNvSpPr/>
          <p:nvPr/>
        </p:nvSpPr>
        <p:spPr>
          <a:xfrm>
            <a:off x="-1" y="0"/>
            <a:ext cx="3135087" cy="68580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EA4842A0-5CAB-5848-8826-8B48E74246AD}"/>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IN CLASS EXERCISE</a:t>
            </a:r>
          </a:p>
        </p:txBody>
      </p:sp>
    </p:spTree>
    <p:extLst>
      <p:ext uri="{BB962C8B-B14F-4D97-AF65-F5344CB8AC3E}">
        <p14:creationId xmlns:p14="http://schemas.microsoft.com/office/powerpoint/2010/main" val="2233406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6_Title and Content">
    <p:bg>
      <p:bgRef idx="1001">
        <a:schemeClr val="bg1"/>
      </p:bgRef>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1865376" y="339634"/>
            <a:ext cx="10034886"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7">
            <a:extLst>
              <a:ext uri="{FF2B5EF4-FFF2-40B4-BE49-F238E27FC236}">
                <a16:creationId xmlns:a16="http://schemas.microsoft.com/office/drawing/2014/main" id="{6B64299C-732A-754B-A77E-B35AD7C63D0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CONCEPTS SUMMARY</a:t>
            </a:r>
          </a:p>
        </p:txBody>
      </p:sp>
    </p:spTree>
    <p:extLst>
      <p:ext uri="{BB962C8B-B14F-4D97-AF65-F5344CB8AC3E}">
        <p14:creationId xmlns:p14="http://schemas.microsoft.com/office/powerpoint/2010/main" val="1870531390"/>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0_Title and Content">
    <p:bg>
      <p:bgRef idx="1001">
        <a:schemeClr val="bg1"/>
      </p:bgRef>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683ABF-13EE-A649-9793-85A526A32ADC}"/>
              </a:ext>
            </a:extLst>
          </p:cNvPr>
          <p:cNvSpPr>
            <a:spLocks noGrp="1"/>
          </p:cNvSpPr>
          <p:nvPr>
            <p:ph idx="1"/>
          </p:nvPr>
        </p:nvSpPr>
        <p:spPr>
          <a:xfrm>
            <a:off x="1865376" y="339634"/>
            <a:ext cx="10034886" cy="62048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7">
            <a:extLst>
              <a:ext uri="{FF2B5EF4-FFF2-40B4-BE49-F238E27FC236}">
                <a16:creationId xmlns:a16="http://schemas.microsoft.com/office/drawing/2014/main" id="{6B64299C-732A-754B-A77E-B35AD7C63D01}"/>
              </a:ext>
            </a:extLst>
          </p:cNvPr>
          <p:cNvSpPr/>
          <p:nvPr/>
        </p:nvSpPr>
        <p:spPr>
          <a:xfrm>
            <a:off x="-2406" y="0"/>
            <a:ext cx="1867782" cy="1450848"/>
          </a:xfrm>
          <a:custGeom>
            <a:avLst/>
            <a:gdLst>
              <a:gd name="connsiteX0" fmla="*/ 578223 w 753035"/>
              <a:gd name="connsiteY0" fmla="*/ 0 h 766482"/>
              <a:gd name="connsiteX1" fmla="*/ 0 w 753035"/>
              <a:gd name="connsiteY1" fmla="*/ 0 h 766482"/>
              <a:gd name="connsiteX2" fmla="*/ 0 w 753035"/>
              <a:gd name="connsiteY2" fmla="*/ 618565 h 766482"/>
              <a:gd name="connsiteX3" fmla="*/ 336176 w 753035"/>
              <a:gd name="connsiteY3" fmla="*/ 766482 h 766482"/>
              <a:gd name="connsiteX4" fmla="*/ 753035 w 753035"/>
              <a:gd name="connsiteY4" fmla="*/ 389965 h 766482"/>
              <a:gd name="connsiteX5" fmla="*/ 578223 w 753035"/>
              <a:gd name="connsiteY5" fmla="*/ 0 h 766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3035" h="766482">
                <a:moveTo>
                  <a:pt x="578223" y="0"/>
                </a:moveTo>
                <a:lnTo>
                  <a:pt x="0" y="0"/>
                </a:lnTo>
                <a:lnTo>
                  <a:pt x="0" y="618565"/>
                </a:lnTo>
                <a:lnTo>
                  <a:pt x="336176" y="766482"/>
                </a:lnTo>
                <a:lnTo>
                  <a:pt x="753035" y="389965"/>
                </a:lnTo>
                <a:lnTo>
                  <a:pt x="578223"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1900" b="1" dirty="0">
                <a:solidFill>
                  <a:schemeClr val="bg1"/>
                </a:solidFill>
              </a:rPr>
              <a:t>FUNCTIONS SUMMARY</a:t>
            </a:r>
          </a:p>
        </p:txBody>
      </p:sp>
    </p:spTree>
    <p:extLst>
      <p:ext uri="{BB962C8B-B14F-4D97-AF65-F5344CB8AC3E}">
        <p14:creationId xmlns:p14="http://schemas.microsoft.com/office/powerpoint/2010/main" val="2379131518"/>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A486A4-3E1E-334A-8DD9-F507926DE2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AAB2E1-7A5C-6C4E-8927-810523B889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0F3CA-2850-2647-9799-070497B5B5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D94E7F-E57E-DF41-A6D9-25A2B9FB1FED}" type="datetimeFigureOut">
              <a:rPr lang="en-US" smtClean="0"/>
              <a:t>9/1/22</a:t>
            </a:fld>
            <a:endParaRPr lang="en-US"/>
          </a:p>
        </p:txBody>
      </p:sp>
      <p:sp>
        <p:nvSpPr>
          <p:cNvPr id="5" name="Footer Placeholder 4">
            <a:extLst>
              <a:ext uri="{FF2B5EF4-FFF2-40B4-BE49-F238E27FC236}">
                <a16:creationId xmlns:a16="http://schemas.microsoft.com/office/drawing/2014/main" id="{F64B6178-AD18-C849-A8F5-EF21E08182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C32EEE-A74F-BA43-870C-B3E49A799A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8812F9-AB32-7F48-841F-60E7D6AD8850}" type="slidenum">
              <a:rPr lang="en-US" smtClean="0"/>
              <a:t>‹#›</a:t>
            </a:fld>
            <a:endParaRPr lang="en-US"/>
          </a:p>
        </p:txBody>
      </p:sp>
    </p:spTree>
    <p:extLst>
      <p:ext uri="{BB962C8B-B14F-4D97-AF65-F5344CB8AC3E}">
        <p14:creationId xmlns:p14="http://schemas.microsoft.com/office/powerpoint/2010/main" val="194297765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8CD1E-A279-2C4C-AF62-3A0BB80E7D0F}"/>
              </a:ext>
            </a:extLst>
          </p:cNvPr>
          <p:cNvSpPr>
            <a:spLocks noGrp="1"/>
          </p:cNvSpPr>
          <p:nvPr>
            <p:ph type="ctrTitle"/>
          </p:nvPr>
        </p:nvSpPr>
        <p:spPr/>
        <p:txBody>
          <a:bodyPr>
            <a:normAutofit fontScale="90000"/>
          </a:bodyPr>
          <a:lstStyle/>
          <a:p>
            <a:r>
              <a:rPr lang="en-US" dirty="0"/>
              <a:t>MATLAB for Scientists</a:t>
            </a:r>
            <a:br>
              <a:rPr lang="en-US" dirty="0"/>
            </a:br>
            <a:r>
              <a:rPr lang="en-US" dirty="0"/>
              <a:t>Lecture 9:</a:t>
            </a:r>
            <a:br>
              <a:rPr lang="en-US" dirty="0"/>
            </a:br>
            <a:r>
              <a:rPr lang="en-US" sz="3300" dirty="0"/>
              <a:t>Independent final project</a:t>
            </a:r>
          </a:p>
        </p:txBody>
      </p:sp>
    </p:spTree>
    <p:extLst>
      <p:ext uri="{BB962C8B-B14F-4D97-AF65-F5344CB8AC3E}">
        <p14:creationId xmlns:p14="http://schemas.microsoft.com/office/powerpoint/2010/main" val="3088788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FC478B-952A-F04D-8FB2-7ADFC364E716}"/>
              </a:ext>
            </a:extLst>
          </p:cNvPr>
          <p:cNvSpPr>
            <a:spLocks noGrp="1"/>
          </p:cNvSpPr>
          <p:nvPr>
            <p:ph type="title"/>
          </p:nvPr>
        </p:nvSpPr>
        <p:spPr/>
        <p:txBody>
          <a:bodyPr>
            <a:normAutofit/>
          </a:bodyPr>
          <a:lstStyle/>
          <a:p>
            <a:r>
              <a:rPr lang="en-US" dirty="0"/>
              <a:t>Importing .dv (delta vision) files</a:t>
            </a:r>
          </a:p>
        </p:txBody>
      </p:sp>
      <p:sp>
        <p:nvSpPr>
          <p:cNvPr id="2" name="Rectangle 1">
            <a:extLst>
              <a:ext uri="{FF2B5EF4-FFF2-40B4-BE49-F238E27FC236}">
                <a16:creationId xmlns:a16="http://schemas.microsoft.com/office/drawing/2014/main" id="{41E71890-0044-A943-A8C2-1182E22A62E1}"/>
              </a:ext>
            </a:extLst>
          </p:cNvPr>
          <p:cNvSpPr/>
          <p:nvPr/>
        </p:nvSpPr>
        <p:spPr>
          <a:xfrm>
            <a:off x="165123" y="1620012"/>
            <a:ext cx="4711148" cy="2862322"/>
          </a:xfrm>
          <a:prstGeom prst="rect">
            <a:avLst/>
          </a:prstGeom>
        </p:spPr>
        <p:txBody>
          <a:bodyPr wrap="square">
            <a:spAutoFit/>
          </a:bodyPr>
          <a:lstStyle/>
          <a:p>
            <a:r>
              <a:rPr lang="en-US" sz="2000" b="1" dirty="0">
                <a:latin typeface="Arial" panose="020B0604020202020204" pitchFamily="34" charset="0"/>
                <a:cs typeface="Arial" panose="020B0604020202020204" pitchFamily="34" charset="0"/>
              </a:rPr>
              <a:t>The folders </a:t>
            </a:r>
            <a:r>
              <a:rPr lang="en-US" sz="2000" b="1" dirty="0" err="1">
                <a:latin typeface="Arial" panose="020B0604020202020204" pitchFamily="34" charset="0"/>
                <a:cs typeface="Arial" panose="020B0604020202020204" pitchFamily="34" charset="0"/>
              </a:rPr>
              <a:t>DVfiles</a:t>
            </a:r>
            <a:r>
              <a:rPr lang="en-US" sz="2000" b="1" dirty="0">
                <a:latin typeface="Arial" panose="020B0604020202020204" pitchFamily="34" charset="0"/>
                <a:cs typeface="Arial" panose="020B0604020202020204" pitchFamily="34" charset="0"/>
              </a:rPr>
              <a:t> and </a:t>
            </a:r>
            <a:r>
              <a:rPr lang="en-US" sz="2000" b="1" dirty="0" err="1">
                <a:latin typeface="Arial" panose="020B0604020202020204" pitchFamily="34" charset="0"/>
                <a:cs typeface="Arial" panose="020B0604020202020204" pitchFamily="34" charset="0"/>
              </a:rPr>
              <a:t>bfmatlab</a:t>
            </a:r>
            <a:r>
              <a:rPr lang="en-US" sz="2000" b="1" dirty="0">
                <a:latin typeface="Arial" panose="020B0604020202020204" pitchFamily="34" charset="0"/>
                <a:cs typeface="Arial" panose="020B0604020202020204" pitchFamily="34" charset="0"/>
              </a:rPr>
              <a:t> must both be in your current directory:</a:t>
            </a:r>
          </a:p>
          <a:p>
            <a:endParaRPr lang="en-US" sz="2000" dirty="0">
              <a:latin typeface="Courier" pitchFamily="2" charset="0"/>
            </a:endParaRPr>
          </a:p>
          <a:p>
            <a:r>
              <a:rPr lang="en-US" sz="2000" dirty="0" err="1">
                <a:latin typeface="Courier" pitchFamily="2" charset="0"/>
              </a:rPr>
              <a:t>addpath</a:t>
            </a:r>
            <a:r>
              <a:rPr lang="en-US" sz="2000" dirty="0">
                <a:latin typeface="Courier" pitchFamily="2" charset="0"/>
              </a:rPr>
              <a:t>(</a:t>
            </a:r>
            <a:r>
              <a:rPr lang="en-US" sz="2000" dirty="0">
                <a:solidFill>
                  <a:srgbClr val="B245F3"/>
                </a:solidFill>
                <a:latin typeface="Courier" pitchFamily="2" charset="0"/>
              </a:rPr>
              <a:t>'</a:t>
            </a:r>
            <a:r>
              <a:rPr lang="en-US" sz="2000" dirty="0" err="1">
                <a:solidFill>
                  <a:srgbClr val="B245F3"/>
                </a:solidFill>
                <a:latin typeface="Courier" pitchFamily="2" charset="0"/>
              </a:rPr>
              <a:t>DVfiles</a:t>
            </a:r>
            <a:r>
              <a:rPr lang="en-US" sz="2000" dirty="0">
                <a:solidFill>
                  <a:srgbClr val="B245F3"/>
                </a:solidFill>
                <a:latin typeface="Courier" pitchFamily="2" charset="0"/>
              </a:rPr>
              <a:t>'</a:t>
            </a:r>
            <a:r>
              <a:rPr lang="en-US" sz="2000" dirty="0">
                <a:latin typeface="Courier" pitchFamily="2" charset="0"/>
              </a:rPr>
              <a:t>)</a:t>
            </a:r>
          </a:p>
          <a:p>
            <a:r>
              <a:rPr lang="en-US" sz="2000" dirty="0" err="1">
                <a:solidFill>
                  <a:srgbClr val="000000"/>
                </a:solidFill>
                <a:latin typeface="Courier" pitchFamily="2" charset="0"/>
              </a:rPr>
              <a:t>addpath</a:t>
            </a:r>
            <a:r>
              <a:rPr lang="en-US" sz="2000" dirty="0">
                <a:solidFill>
                  <a:srgbClr val="000000"/>
                </a:solidFill>
                <a:latin typeface="Courier" pitchFamily="2" charset="0"/>
              </a:rPr>
              <a:t>(</a:t>
            </a:r>
            <a:r>
              <a:rPr lang="en-US" sz="2000" dirty="0">
                <a:solidFill>
                  <a:srgbClr val="B245F3"/>
                </a:solidFill>
                <a:latin typeface="Courier" pitchFamily="2" charset="0"/>
              </a:rPr>
              <a:t>'</a:t>
            </a:r>
            <a:r>
              <a:rPr lang="en-US" sz="2000" dirty="0" err="1">
                <a:solidFill>
                  <a:srgbClr val="B245F3"/>
                </a:solidFill>
                <a:latin typeface="Courier" pitchFamily="2" charset="0"/>
              </a:rPr>
              <a:t>bfmatlab</a:t>
            </a:r>
            <a:r>
              <a:rPr lang="en-US" sz="2000" dirty="0">
                <a:solidFill>
                  <a:srgbClr val="B245F3"/>
                </a:solidFill>
                <a:latin typeface="Courier" pitchFamily="2" charset="0"/>
              </a:rPr>
              <a:t>'</a:t>
            </a:r>
            <a:r>
              <a:rPr lang="en-US" sz="2000" dirty="0">
                <a:solidFill>
                  <a:srgbClr val="000000"/>
                </a:solidFill>
                <a:latin typeface="Courier" pitchFamily="2" charset="0"/>
              </a:rPr>
              <a:t>)</a:t>
            </a:r>
            <a:endParaRPr lang="en-US" sz="2000" dirty="0">
              <a:solidFill>
                <a:srgbClr val="B245F3"/>
              </a:solidFill>
              <a:latin typeface="Courier" pitchFamily="2" charset="0"/>
            </a:endParaRPr>
          </a:p>
          <a:p>
            <a:r>
              <a:rPr lang="en-US" sz="2000" dirty="0">
                <a:latin typeface="Courier" pitchFamily="2" charset="0"/>
              </a:rPr>
              <a:t> </a:t>
            </a:r>
          </a:p>
          <a:p>
            <a:r>
              <a:rPr lang="en-US" sz="2000" dirty="0" err="1">
                <a:solidFill>
                  <a:srgbClr val="000000"/>
                </a:solidFill>
                <a:latin typeface="Courier" pitchFamily="2" charset="0"/>
              </a:rPr>
              <a:t>FileName</a:t>
            </a:r>
            <a:r>
              <a:rPr lang="en-US" sz="2000" dirty="0">
                <a:solidFill>
                  <a:srgbClr val="000000"/>
                </a:solidFill>
                <a:latin typeface="Courier" pitchFamily="2" charset="0"/>
              </a:rPr>
              <a:t> = </a:t>
            </a:r>
            <a:r>
              <a:rPr lang="en-US" sz="2000" dirty="0">
                <a:solidFill>
                  <a:srgbClr val="B245F3"/>
                </a:solidFill>
                <a:latin typeface="Courier" pitchFamily="2" charset="0"/>
              </a:rPr>
              <a:t>'</a:t>
            </a:r>
            <a:r>
              <a:rPr lang="en-US" sz="2000" dirty="0" err="1">
                <a:solidFill>
                  <a:srgbClr val="B245F3"/>
                </a:solidFill>
                <a:latin typeface="Courier" pitchFamily="2" charset="0"/>
              </a:rPr>
              <a:t>DVfiles</a:t>
            </a:r>
            <a:r>
              <a:rPr lang="en-US" sz="2000" dirty="0">
                <a:solidFill>
                  <a:srgbClr val="B245F3"/>
                </a:solidFill>
                <a:latin typeface="Courier" pitchFamily="2" charset="0"/>
              </a:rPr>
              <a:t>/im7.dv’</a:t>
            </a:r>
            <a:r>
              <a:rPr lang="en-US" sz="2000" dirty="0">
                <a:solidFill>
                  <a:srgbClr val="000000"/>
                </a:solidFill>
                <a:latin typeface="Courier" pitchFamily="2" charset="0"/>
              </a:rPr>
              <a:t>;</a:t>
            </a:r>
          </a:p>
          <a:p>
            <a:r>
              <a:rPr lang="en-US" sz="2000" dirty="0">
                <a:latin typeface="Courier" pitchFamily="2" charset="0"/>
              </a:rPr>
              <a:t>Images=</a:t>
            </a:r>
            <a:r>
              <a:rPr lang="en-US" sz="2000" dirty="0" err="1">
                <a:latin typeface="Courier" pitchFamily="2" charset="0"/>
              </a:rPr>
              <a:t>dvread</a:t>
            </a:r>
            <a:r>
              <a:rPr lang="en-US" sz="2000" dirty="0">
                <a:latin typeface="Courier" pitchFamily="2" charset="0"/>
              </a:rPr>
              <a:t>(</a:t>
            </a:r>
            <a:r>
              <a:rPr lang="en-US" sz="2000" dirty="0" err="1">
                <a:solidFill>
                  <a:srgbClr val="000000"/>
                </a:solidFill>
                <a:latin typeface="Courier" pitchFamily="2" charset="0"/>
              </a:rPr>
              <a:t>FileName</a:t>
            </a:r>
            <a:r>
              <a:rPr lang="en-US" sz="2000" dirty="0">
                <a:latin typeface="Courier" pitchFamily="2" charset="0"/>
              </a:rPr>
              <a:t>);</a:t>
            </a:r>
          </a:p>
        </p:txBody>
      </p:sp>
      <p:pic>
        <p:nvPicPr>
          <p:cNvPr id="7" name="Picture 6">
            <a:extLst>
              <a:ext uri="{FF2B5EF4-FFF2-40B4-BE49-F238E27FC236}">
                <a16:creationId xmlns:a16="http://schemas.microsoft.com/office/drawing/2014/main" id="{76FC7CD8-4C62-D942-AE6F-53AFD4D75AC2}"/>
              </a:ext>
            </a:extLst>
          </p:cNvPr>
          <p:cNvPicPr>
            <a:picLocks noChangeAspect="1"/>
          </p:cNvPicPr>
          <p:nvPr/>
        </p:nvPicPr>
        <p:blipFill>
          <a:blip r:embed="rId2"/>
          <a:stretch>
            <a:fillRect/>
          </a:stretch>
        </p:blipFill>
        <p:spPr>
          <a:xfrm>
            <a:off x="550066" y="4867822"/>
            <a:ext cx="3162300" cy="838200"/>
          </a:xfrm>
          <a:prstGeom prst="rect">
            <a:avLst/>
          </a:prstGeom>
          <a:ln>
            <a:solidFill>
              <a:schemeClr val="accent6">
                <a:lumMod val="50000"/>
              </a:schemeClr>
            </a:solidFill>
          </a:ln>
        </p:spPr>
      </p:pic>
      <p:pic>
        <p:nvPicPr>
          <p:cNvPr id="9" name="Picture 8">
            <a:extLst>
              <a:ext uri="{FF2B5EF4-FFF2-40B4-BE49-F238E27FC236}">
                <a16:creationId xmlns:a16="http://schemas.microsoft.com/office/drawing/2014/main" id="{D39C247A-D9BF-5442-ACA4-7D2381A02EDD}"/>
              </a:ext>
            </a:extLst>
          </p:cNvPr>
          <p:cNvPicPr>
            <a:picLocks noChangeAspect="1"/>
          </p:cNvPicPr>
          <p:nvPr/>
        </p:nvPicPr>
        <p:blipFill>
          <a:blip r:embed="rId3"/>
          <a:stretch>
            <a:fillRect/>
          </a:stretch>
        </p:blipFill>
        <p:spPr>
          <a:xfrm>
            <a:off x="4676913" y="1571078"/>
            <a:ext cx="7236792" cy="4269817"/>
          </a:xfrm>
          <a:prstGeom prst="rect">
            <a:avLst/>
          </a:prstGeom>
          <a:ln>
            <a:solidFill>
              <a:schemeClr val="accent6">
                <a:lumMod val="50000"/>
              </a:schemeClr>
            </a:solidFill>
          </a:ln>
        </p:spPr>
      </p:pic>
      <p:sp>
        <p:nvSpPr>
          <p:cNvPr id="10" name="TextBox 9">
            <a:extLst>
              <a:ext uri="{FF2B5EF4-FFF2-40B4-BE49-F238E27FC236}">
                <a16:creationId xmlns:a16="http://schemas.microsoft.com/office/drawing/2014/main" id="{4FED9A7F-52A6-8D4A-902C-05E89542CA95}"/>
              </a:ext>
            </a:extLst>
          </p:cNvPr>
          <p:cNvSpPr txBox="1"/>
          <p:nvPr/>
        </p:nvSpPr>
        <p:spPr>
          <a:xfrm>
            <a:off x="6613285" y="1109413"/>
            <a:ext cx="3642344" cy="461665"/>
          </a:xfrm>
          <a:prstGeom prst="rect">
            <a:avLst/>
          </a:prstGeom>
          <a:noFill/>
        </p:spPr>
        <p:txBody>
          <a:bodyPr wrap="none" rtlCol="0">
            <a:spAutoFit/>
          </a:bodyPr>
          <a:lstStyle/>
          <a:p>
            <a:r>
              <a:rPr lang="en-US" sz="2400" dirty="0"/>
              <a:t>It will then load the video:</a:t>
            </a:r>
          </a:p>
        </p:txBody>
      </p:sp>
    </p:spTree>
    <p:extLst>
      <p:ext uri="{BB962C8B-B14F-4D97-AF65-F5344CB8AC3E}">
        <p14:creationId xmlns:p14="http://schemas.microsoft.com/office/powerpoint/2010/main" val="4129969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0059E-76A1-A04A-9E1D-4BB9C513EB00}"/>
              </a:ext>
            </a:extLst>
          </p:cNvPr>
          <p:cNvSpPr>
            <a:spLocks noGrp="1"/>
          </p:cNvSpPr>
          <p:nvPr>
            <p:ph type="title"/>
          </p:nvPr>
        </p:nvSpPr>
        <p:spPr/>
        <p:txBody>
          <a:bodyPr>
            <a:normAutofit/>
          </a:bodyPr>
          <a:lstStyle/>
          <a:p>
            <a:r>
              <a:rPr lang="en-US" dirty="0"/>
              <a:t>A video is a stored as cell array of images</a:t>
            </a:r>
          </a:p>
        </p:txBody>
      </p:sp>
      <p:pic>
        <p:nvPicPr>
          <p:cNvPr id="5" name="Picture 4">
            <a:extLst>
              <a:ext uri="{FF2B5EF4-FFF2-40B4-BE49-F238E27FC236}">
                <a16:creationId xmlns:a16="http://schemas.microsoft.com/office/drawing/2014/main" id="{B3C9DB1F-4227-1E4C-8CCC-F13DCF1A5335}"/>
              </a:ext>
            </a:extLst>
          </p:cNvPr>
          <p:cNvPicPr>
            <a:picLocks noChangeAspect="1"/>
          </p:cNvPicPr>
          <p:nvPr/>
        </p:nvPicPr>
        <p:blipFill>
          <a:blip r:embed="rId2"/>
          <a:stretch>
            <a:fillRect/>
          </a:stretch>
        </p:blipFill>
        <p:spPr>
          <a:xfrm>
            <a:off x="3048551" y="1197940"/>
            <a:ext cx="8455425" cy="1260337"/>
          </a:xfrm>
          <a:prstGeom prst="rect">
            <a:avLst/>
          </a:prstGeom>
          <a:ln>
            <a:solidFill>
              <a:schemeClr val="accent6">
                <a:lumMod val="50000"/>
              </a:schemeClr>
            </a:solidFill>
          </a:ln>
        </p:spPr>
      </p:pic>
      <p:sp>
        <p:nvSpPr>
          <p:cNvPr id="6" name="Oval 5">
            <a:extLst>
              <a:ext uri="{FF2B5EF4-FFF2-40B4-BE49-F238E27FC236}">
                <a16:creationId xmlns:a16="http://schemas.microsoft.com/office/drawing/2014/main" id="{6B092816-C102-9042-9E2C-902E2AD6008D}"/>
              </a:ext>
            </a:extLst>
          </p:cNvPr>
          <p:cNvSpPr/>
          <p:nvPr/>
        </p:nvSpPr>
        <p:spPr>
          <a:xfrm>
            <a:off x="4863548" y="1928190"/>
            <a:ext cx="914400"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AE93E48-63C0-F84D-AD9D-B32CE2512018}"/>
              </a:ext>
            </a:extLst>
          </p:cNvPr>
          <p:cNvSpPr txBox="1"/>
          <p:nvPr/>
        </p:nvSpPr>
        <p:spPr>
          <a:xfrm>
            <a:off x="925300" y="2563558"/>
            <a:ext cx="4246502" cy="830997"/>
          </a:xfrm>
          <a:prstGeom prst="rect">
            <a:avLst/>
          </a:prstGeom>
          <a:noFill/>
        </p:spPr>
        <p:txBody>
          <a:bodyPr wrap="square" rtlCol="0">
            <a:spAutoFit/>
          </a:bodyPr>
          <a:lstStyle/>
          <a:p>
            <a:r>
              <a:rPr lang="en-US" sz="2400" dirty="0"/>
              <a:t>The cell has 371 entries </a:t>
            </a:r>
            <a:r>
              <a:rPr lang="en-US" sz="2400" dirty="0">
                <a:sym typeface="Wingdings" pitchFamily="2" charset="2"/>
              </a:rPr>
              <a:t> this video has 327 time points</a:t>
            </a:r>
            <a:endParaRPr lang="en-US" sz="2400" dirty="0"/>
          </a:p>
        </p:txBody>
      </p:sp>
      <p:sp>
        <p:nvSpPr>
          <p:cNvPr id="11" name="Freeform 10">
            <a:extLst>
              <a:ext uri="{FF2B5EF4-FFF2-40B4-BE49-F238E27FC236}">
                <a16:creationId xmlns:a16="http://schemas.microsoft.com/office/drawing/2014/main" id="{950EEA9A-06E5-1A43-BAFA-1D46CC13C2AE}"/>
              </a:ext>
            </a:extLst>
          </p:cNvPr>
          <p:cNvSpPr/>
          <p:nvPr/>
        </p:nvSpPr>
        <p:spPr>
          <a:xfrm rot="2895051" flipH="1">
            <a:off x="5312797" y="2372830"/>
            <a:ext cx="107341" cy="644291"/>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803EB57-1478-7F48-A0DA-3A1080E62DBD}"/>
              </a:ext>
            </a:extLst>
          </p:cNvPr>
          <p:cNvPicPr>
            <a:picLocks noChangeAspect="1"/>
          </p:cNvPicPr>
          <p:nvPr/>
        </p:nvPicPr>
        <p:blipFill rotWithShape="1">
          <a:blip r:embed="rId3"/>
          <a:srcRect l="3674"/>
          <a:stretch/>
        </p:blipFill>
        <p:spPr>
          <a:xfrm>
            <a:off x="3048551" y="3943904"/>
            <a:ext cx="8409922" cy="1509366"/>
          </a:xfrm>
          <a:prstGeom prst="rect">
            <a:avLst/>
          </a:prstGeom>
          <a:ln>
            <a:solidFill>
              <a:schemeClr val="tx1"/>
            </a:solidFill>
          </a:ln>
        </p:spPr>
      </p:pic>
      <p:sp>
        <p:nvSpPr>
          <p:cNvPr id="14" name="Oval 13">
            <a:extLst>
              <a:ext uri="{FF2B5EF4-FFF2-40B4-BE49-F238E27FC236}">
                <a16:creationId xmlns:a16="http://schemas.microsoft.com/office/drawing/2014/main" id="{4F2DBCE6-C2DA-7040-BE63-B96F7F24F1D8}"/>
              </a:ext>
            </a:extLst>
          </p:cNvPr>
          <p:cNvSpPr/>
          <p:nvPr/>
        </p:nvSpPr>
        <p:spPr>
          <a:xfrm>
            <a:off x="4843670" y="4851007"/>
            <a:ext cx="1656522"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B1C87AF6-B26B-0E4C-B29C-A7C1111E1BD7}"/>
              </a:ext>
            </a:extLst>
          </p:cNvPr>
          <p:cNvSpPr/>
          <p:nvPr/>
        </p:nvSpPr>
        <p:spPr>
          <a:xfrm>
            <a:off x="4330814" y="5235322"/>
            <a:ext cx="545986" cy="516834"/>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6D07ACD-734E-A746-9FFF-578256A348B5}"/>
              </a:ext>
            </a:extLst>
          </p:cNvPr>
          <p:cNvSpPr txBox="1"/>
          <p:nvPr/>
        </p:nvSpPr>
        <p:spPr>
          <a:xfrm>
            <a:off x="2531985" y="5720972"/>
            <a:ext cx="5260294" cy="830997"/>
          </a:xfrm>
          <a:prstGeom prst="rect">
            <a:avLst/>
          </a:prstGeom>
          <a:noFill/>
        </p:spPr>
        <p:txBody>
          <a:bodyPr wrap="square" rtlCol="0">
            <a:spAutoFit/>
          </a:bodyPr>
          <a:lstStyle/>
          <a:p>
            <a:r>
              <a:rPr lang="en-US" sz="2400" dirty="0"/>
              <a:t>The first cell has one image that is uint16 class RGB matrix</a:t>
            </a:r>
          </a:p>
        </p:txBody>
      </p:sp>
      <p:sp>
        <p:nvSpPr>
          <p:cNvPr id="17" name="Oval 16">
            <a:extLst>
              <a:ext uri="{FF2B5EF4-FFF2-40B4-BE49-F238E27FC236}">
                <a16:creationId xmlns:a16="http://schemas.microsoft.com/office/drawing/2014/main" id="{3BFF46D7-92DB-7440-8642-478496112691}"/>
              </a:ext>
            </a:extLst>
          </p:cNvPr>
          <p:cNvSpPr/>
          <p:nvPr/>
        </p:nvSpPr>
        <p:spPr>
          <a:xfrm>
            <a:off x="5334000" y="3829877"/>
            <a:ext cx="689114" cy="53008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03BA9C2-23CF-5D4F-96A0-C3FD17D4B752}"/>
              </a:ext>
            </a:extLst>
          </p:cNvPr>
          <p:cNvSpPr txBox="1"/>
          <p:nvPr/>
        </p:nvSpPr>
        <p:spPr>
          <a:xfrm>
            <a:off x="7129811" y="3076756"/>
            <a:ext cx="4246502" cy="830997"/>
          </a:xfrm>
          <a:prstGeom prst="rect">
            <a:avLst/>
          </a:prstGeom>
          <a:noFill/>
        </p:spPr>
        <p:txBody>
          <a:bodyPr wrap="square" rtlCol="0">
            <a:spAutoFit/>
          </a:bodyPr>
          <a:lstStyle/>
          <a:p>
            <a:r>
              <a:rPr lang="en-US" sz="2400" dirty="0"/>
              <a:t>Use curly brackets to access cell arrays!!!</a:t>
            </a:r>
          </a:p>
        </p:txBody>
      </p:sp>
      <p:sp>
        <p:nvSpPr>
          <p:cNvPr id="19" name="Freeform 18">
            <a:extLst>
              <a:ext uri="{FF2B5EF4-FFF2-40B4-BE49-F238E27FC236}">
                <a16:creationId xmlns:a16="http://schemas.microsoft.com/office/drawing/2014/main" id="{5894E87C-7EAD-2B4B-A2F2-FF28E0922165}"/>
              </a:ext>
            </a:extLst>
          </p:cNvPr>
          <p:cNvSpPr/>
          <p:nvPr/>
        </p:nvSpPr>
        <p:spPr>
          <a:xfrm>
            <a:off x="5881319" y="3338629"/>
            <a:ext cx="1248492" cy="553690"/>
          </a:xfrm>
          <a:custGeom>
            <a:avLst/>
            <a:gdLst>
              <a:gd name="connsiteX0" fmla="*/ 2647 w 545986"/>
              <a:gd name="connsiteY0" fmla="*/ 516834 h 516834"/>
              <a:gd name="connsiteX1" fmla="*/ 82160 w 545986"/>
              <a:gd name="connsiteY1" fmla="*/ 159026 h 516834"/>
              <a:gd name="connsiteX2" fmla="*/ 545986 w 545986"/>
              <a:gd name="connsiteY2" fmla="*/ 0 h 516834"/>
            </a:gdLst>
            <a:ahLst/>
            <a:cxnLst>
              <a:cxn ang="0">
                <a:pos x="connsiteX0" y="connsiteY0"/>
              </a:cxn>
              <a:cxn ang="0">
                <a:pos x="connsiteX1" y="connsiteY1"/>
              </a:cxn>
              <a:cxn ang="0">
                <a:pos x="connsiteX2" y="connsiteY2"/>
              </a:cxn>
            </a:cxnLst>
            <a:rect l="l" t="t" r="r" b="b"/>
            <a:pathLst>
              <a:path w="545986" h="516834">
                <a:moveTo>
                  <a:pt x="2647" y="516834"/>
                </a:moveTo>
                <a:cubicBezTo>
                  <a:pt x="-2875" y="380999"/>
                  <a:pt x="-8397" y="245165"/>
                  <a:pt x="82160" y="159026"/>
                </a:cubicBezTo>
                <a:cubicBezTo>
                  <a:pt x="172717" y="72887"/>
                  <a:pt x="359351" y="36443"/>
                  <a:pt x="545986"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6629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9EBC87-90C5-AB44-B361-9111AA1A70B2}"/>
              </a:ext>
            </a:extLst>
          </p:cNvPr>
          <p:cNvSpPr>
            <a:spLocks noGrp="1"/>
          </p:cNvSpPr>
          <p:nvPr>
            <p:ph type="title"/>
          </p:nvPr>
        </p:nvSpPr>
        <p:spPr/>
        <p:txBody>
          <a:bodyPr>
            <a:normAutofit/>
          </a:bodyPr>
          <a:lstStyle/>
          <a:p>
            <a:r>
              <a:rPr lang="en-US" dirty="0"/>
              <a:t>Never work in </a:t>
            </a:r>
            <a:r>
              <a:rPr lang="en-US" dirty="0">
                <a:latin typeface="Courier" pitchFamily="2" charset="0"/>
              </a:rPr>
              <a:t>uint16</a:t>
            </a:r>
            <a:r>
              <a:rPr lang="en-US" dirty="0"/>
              <a:t> class!!!! ALWAYS convert to </a:t>
            </a:r>
            <a:r>
              <a:rPr lang="en-US" dirty="0">
                <a:latin typeface="Courier" pitchFamily="2" charset="0"/>
              </a:rPr>
              <a:t>uint8</a:t>
            </a:r>
          </a:p>
        </p:txBody>
      </p:sp>
      <p:sp>
        <p:nvSpPr>
          <p:cNvPr id="2" name="TextBox 1">
            <a:extLst>
              <a:ext uri="{FF2B5EF4-FFF2-40B4-BE49-F238E27FC236}">
                <a16:creationId xmlns:a16="http://schemas.microsoft.com/office/drawing/2014/main" id="{8C81E7C0-1C3E-D140-89E9-DE57D330DBAB}"/>
              </a:ext>
            </a:extLst>
          </p:cNvPr>
          <p:cNvSpPr txBox="1"/>
          <p:nvPr/>
        </p:nvSpPr>
        <p:spPr>
          <a:xfrm>
            <a:off x="934278" y="2967335"/>
            <a:ext cx="4608954" cy="461665"/>
          </a:xfrm>
          <a:prstGeom prst="rect">
            <a:avLst/>
          </a:prstGeom>
          <a:noFill/>
        </p:spPr>
        <p:txBody>
          <a:bodyPr wrap="none" rtlCol="0">
            <a:spAutoFit/>
          </a:bodyPr>
          <a:lstStyle/>
          <a:p>
            <a:r>
              <a:rPr lang="en-US" sz="2400" dirty="0">
                <a:latin typeface="Courier" pitchFamily="2" charset="0"/>
              </a:rPr>
              <a:t>figure; </a:t>
            </a:r>
            <a:r>
              <a:rPr lang="en-US" sz="2400" dirty="0" err="1">
                <a:latin typeface="Courier" pitchFamily="2" charset="0"/>
              </a:rPr>
              <a:t>imshow</a:t>
            </a:r>
            <a:r>
              <a:rPr lang="en-US" sz="2400" dirty="0">
                <a:latin typeface="Courier" pitchFamily="2" charset="0"/>
              </a:rPr>
              <a:t>(im_time1)</a:t>
            </a:r>
          </a:p>
        </p:txBody>
      </p:sp>
      <p:sp>
        <p:nvSpPr>
          <p:cNvPr id="12" name="TextBox 11">
            <a:extLst>
              <a:ext uri="{FF2B5EF4-FFF2-40B4-BE49-F238E27FC236}">
                <a16:creationId xmlns:a16="http://schemas.microsoft.com/office/drawing/2014/main" id="{AA4F7A67-359B-004A-A0A5-C05859F41418}"/>
              </a:ext>
            </a:extLst>
          </p:cNvPr>
          <p:cNvSpPr txBox="1"/>
          <p:nvPr/>
        </p:nvSpPr>
        <p:spPr>
          <a:xfrm>
            <a:off x="5857461" y="2967335"/>
            <a:ext cx="5899372" cy="461665"/>
          </a:xfrm>
          <a:prstGeom prst="rect">
            <a:avLst/>
          </a:prstGeom>
          <a:noFill/>
        </p:spPr>
        <p:txBody>
          <a:bodyPr wrap="none" rtlCol="0">
            <a:spAutoFit/>
          </a:bodyPr>
          <a:lstStyle/>
          <a:p>
            <a:r>
              <a:rPr lang="en-US" sz="2400" dirty="0">
                <a:latin typeface="Courier" pitchFamily="2" charset="0"/>
              </a:rPr>
              <a:t>figure; </a:t>
            </a:r>
            <a:r>
              <a:rPr lang="en-US" sz="2400" dirty="0" err="1">
                <a:latin typeface="Courier" pitchFamily="2" charset="0"/>
              </a:rPr>
              <a:t>imshow</a:t>
            </a:r>
            <a:r>
              <a:rPr lang="en-US" sz="2400" dirty="0">
                <a:latin typeface="Courier" pitchFamily="2" charset="0"/>
              </a:rPr>
              <a:t>(uint8(im_time1))</a:t>
            </a:r>
          </a:p>
        </p:txBody>
      </p:sp>
      <p:sp>
        <p:nvSpPr>
          <p:cNvPr id="4" name="Rectangle 3">
            <a:extLst>
              <a:ext uri="{FF2B5EF4-FFF2-40B4-BE49-F238E27FC236}">
                <a16:creationId xmlns:a16="http://schemas.microsoft.com/office/drawing/2014/main" id="{21FD1352-94A5-A146-AABE-7DFB320F8C3E}"/>
              </a:ext>
            </a:extLst>
          </p:cNvPr>
          <p:cNvSpPr/>
          <p:nvPr/>
        </p:nvSpPr>
        <p:spPr>
          <a:xfrm>
            <a:off x="152400" y="1101535"/>
            <a:ext cx="12039600" cy="1569660"/>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404040"/>
                </a:solidFill>
                <a:latin typeface="Arial" panose="020B0604020202020204" pitchFamily="34" charset="0"/>
              </a:rPr>
              <a:t>The range of double images is usually [0, 1], the range of 8-bit (uint8) intensity images is usually [0, 255], and the range of 16-bit (uint16) intensity images is usually [0, 65535]. </a:t>
            </a:r>
          </a:p>
          <a:p>
            <a:pPr marL="342900" indent="-342900">
              <a:buFont typeface="Arial" panose="020B0604020202020204" pitchFamily="34" charset="0"/>
              <a:buChar char="•"/>
            </a:pPr>
            <a:r>
              <a:rPr lang="en-US" sz="2400" dirty="0">
                <a:solidFill>
                  <a:srgbClr val="404040"/>
                </a:solidFill>
                <a:latin typeface="Arial" panose="020B0604020202020204" pitchFamily="34" charset="0"/>
              </a:rPr>
              <a:t>To avoid conversion issues, stick with 8-bit only (</a:t>
            </a:r>
            <a:r>
              <a:rPr lang="en-US" sz="2400" dirty="0">
                <a:solidFill>
                  <a:srgbClr val="404040"/>
                </a:solidFill>
                <a:latin typeface="Courier" pitchFamily="2" charset="0"/>
              </a:rPr>
              <a:t>uint8</a:t>
            </a:r>
            <a:r>
              <a:rPr lang="en-US" sz="2400" dirty="0">
                <a:solidFill>
                  <a:srgbClr val="404040"/>
                </a:solidFill>
                <a:latin typeface="Arial" panose="020B0604020202020204" pitchFamily="34" charset="0"/>
              </a:rPr>
              <a:t>)</a:t>
            </a:r>
          </a:p>
        </p:txBody>
      </p:sp>
      <p:pic>
        <p:nvPicPr>
          <p:cNvPr id="10" name="Picture 9">
            <a:extLst>
              <a:ext uri="{FF2B5EF4-FFF2-40B4-BE49-F238E27FC236}">
                <a16:creationId xmlns:a16="http://schemas.microsoft.com/office/drawing/2014/main" id="{CA7E4944-B769-054F-96AE-BDBCC498B259}"/>
              </a:ext>
            </a:extLst>
          </p:cNvPr>
          <p:cNvPicPr>
            <a:picLocks noChangeAspect="1"/>
          </p:cNvPicPr>
          <p:nvPr/>
        </p:nvPicPr>
        <p:blipFill>
          <a:blip r:embed="rId2"/>
          <a:stretch>
            <a:fillRect/>
          </a:stretch>
        </p:blipFill>
        <p:spPr>
          <a:xfrm>
            <a:off x="1455223" y="3429000"/>
            <a:ext cx="3567063" cy="3319670"/>
          </a:xfrm>
          <a:prstGeom prst="rect">
            <a:avLst/>
          </a:prstGeom>
        </p:spPr>
      </p:pic>
      <p:pic>
        <p:nvPicPr>
          <p:cNvPr id="8" name="Picture 7">
            <a:extLst>
              <a:ext uri="{FF2B5EF4-FFF2-40B4-BE49-F238E27FC236}">
                <a16:creationId xmlns:a16="http://schemas.microsoft.com/office/drawing/2014/main" id="{EFC932BB-F1A6-5446-9280-DE1F07F82CA0}"/>
              </a:ext>
            </a:extLst>
          </p:cNvPr>
          <p:cNvPicPr>
            <a:picLocks noChangeAspect="1"/>
          </p:cNvPicPr>
          <p:nvPr/>
        </p:nvPicPr>
        <p:blipFill>
          <a:blip r:embed="rId3"/>
          <a:stretch>
            <a:fillRect/>
          </a:stretch>
        </p:blipFill>
        <p:spPr>
          <a:xfrm>
            <a:off x="6705602" y="3429000"/>
            <a:ext cx="3595607" cy="3346234"/>
          </a:xfrm>
          <a:prstGeom prst="rect">
            <a:avLst/>
          </a:prstGeom>
        </p:spPr>
      </p:pic>
    </p:spTree>
    <p:extLst>
      <p:ext uri="{BB962C8B-B14F-4D97-AF65-F5344CB8AC3E}">
        <p14:creationId xmlns:p14="http://schemas.microsoft.com/office/powerpoint/2010/main" val="3826806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7BFE62-7535-AB4A-8B0B-33F414610255}"/>
              </a:ext>
            </a:extLst>
          </p:cNvPr>
          <p:cNvSpPr>
            <a:spLocks noGrp="1"/>
          </p:cNvSpPr>
          <p:nvPr>
            <p:ph idx="1"/>
          </p:nvPr>
        </p:nvSpPr>
        <p:spPr>
          <a:xfrm>
            <a:off x="3460902" y="250371"/>
            <a:ext cx="8439360" cy="6607628"/>
          </a:xfrm>
        </p:spPr>
        <p:txBody>
          <a:bodyPr>
            <a:normAutofit/>
          </a:bodyPr>
          <a:lstStyle/>
          <a:p>
            <a:r>
              <a:rPr lang="en-US" sz="2000" dirty="0"/>
              <a:t>Go to the following link:</a:t>
            </a:r>
          </a:p>
          <a:p>
            <a:pPr marL="0" indent="0">
              <a:buNone/>
            </a:pPr>
            <a:endParaRPr lang="en-US" sz="2000" dirty="0"/>
          </a:p>
          <a:p>
            <a:r>
              <a:rPr lang="en-US" sz="2000" dirty="0"/>
              <a:t>Download the entire folder </a:t>
            </a:r>
            <a:r>
              <a:rPr lang="en-US" sz="2000" dirty="0" err="1"/>
              <a:t>bfmatlab</a:t>
            </a:r>
            <a:endParaRPr lang="en-US" sz="2000" dirty="0"/>
          </a:p>
          <a:p>
            <a:r>
              <a:rPr lang="en-US" sz="2000" dirty="0"/>
              <a:t>Download the video exp1rep1.dv and exp1rep1.avi and place in a folder called </a:t>
            </a:r>
            <a:r>
              <a:rPr lang="en-US" sz="2000" dirty="0" err="1"/>
              <a:t>Dvfiles</a:t>
            </a:r>
            <a:endParaRPr lang="en-US" sz="2000" dirty="0"/>
          </a:p>
          <a:p>
            <a:r>
              <a:rPr lang="en-US" sz="2000" dirty="0"/>
              <a:t>Download lecture10_liveEx1.m and place in the directory immediately above these 2 folders. This is your template to use!</a:t>
            </a:r>
          </a:p>
          <a:p>
            <a:endParaRPr lang="en-US" sz="2000" dirty="0"/>
          </a:p>
          <a:p>
            <a:endParaRPr lang="en-US" sz="2000" dirty="0"/>
          </a:p>
          <a:p>
            <a:endParaRPr lang="en-US" sz="2000" dirty="0"/>
          </a:p>
          <a:p>
            <a:endParaRPr lang="en-US" sz="2000" dirty="0"/>
          </a:p>
          <a:p>
            <a:endParaRPr lang="en-US" sz="2000" dirty="0"/>
          </a:p>
          <a:p>
            <a:endParaRPr lang="en-US" sz="2000" dirty="0"/>
          </a:p>
        </p:txBody>
      </p:sp>
      <p:sp>
        <p:nvSpPr>
          <p:cNvPr id="3" name="TextBox 2">
            <a:extLst>
              <a:ext uri="{FF2B5EF4-FFF2-40B4-BE49-F238E27FC236}">
                <a16:creationId xmlns:a16="http://schemas.microsoft.com/office/drawing/2014/main" id="{DDAD15E7-A011-EC4D-840B-475C34846CED}"/>
              </a:ext>
            </a:extLst>
          </p:cNvPr>
          <p:cNvSpPr txBox="1"/>
          <p:nvPr/>
        </p:nvSpPr>
        <p:spPr>
          <a:xfrm>
            <a:off x="124692" y="2978727"/>
            <a:ext cx="2826327" cy="1384995"/>
          </a:xfrm>
          <a:prstGeom prst="rect">
            <a:avLst/>
          </a:prstGeom>
          <a:noFill/>
        </p:spPr>
        <p:txBody>
          <a:bodyPr wrap="square" rtlCol="0">
            <a:spAutoFit/>
          </a:bodyPr>
          <a:lstStyle/>
          <a:p>
            <a:r>
              <a:rPr lang="en-US" sz="2800" dirty="0"/>
              <a:t>Live example 1: practice reading in .dv files</a:t>
            </a:r>
          </a:p>
        </p:txBody>
      </p:sp>
      <p:pic>
        <p:nvPicPr>
          <p:cNvPr id="4" name="Picture 3">
            <a:extLst>
              <a:ext uri="{FF2B5EF4-FFF2-40B4-BE49-F238E27FC236}">
                <a16:creationId xmlns:a16="http://schemas.microsoft.com/office/drawing/2014/main" id="{C8D87087-2275-434A-B2AE-F871037833F7}"/>
              </a:ext>
            </a:extLst>
          </p:cNvPr>
          <p:cNvPicPr>
            <a:picLocks noChangeAspect="1"/>
          </p:cNvPicPr>
          <p:nvPr/>
        </p:nvPicPr>
        <p:blipFill rotWithShape="1">
          <a:blip r:embed="rId2"/>
          <a:srcRect t="23636" b="27792"/>
          <a:stretch/>
        </p:blipFill>
        <p:spPr>
          <a:xfrm>
            <a:off x="4124582" y="3323504"/>
            <a:ext cx="7112000" cy="2590800"/>
          </a:xfrm>
          <a:prstGeom prst="rect">
            <a:avLst/>
          </a:prstGeom>
        </p:spPr>
      </p:pic>
      <p:sp>
        <p:nvSpPr>
          <p:cNvPr id="5" name="Rectangle 4">
            <a:extLst>
              <a:ext uri="{FF2B5EF4-FFF2-40B4-BE49-F238E27FC236}">
                <a16:creationId xmlns:a16="http://schemas.microsoft.com/office/drawing/2014/main" id="{CDB9C823-8D27-D44F-B546-AD038FBD925F}"/>
              </a:ext>
            </a:extLst>
          </p:cNvPr>
          <p:cNvSpPr/>
          <p:nvPr/>
        </p:nvSpPr>
        <p:spPr>
          <a:xfrm>
            <a:off x="2740348" y="673818"/>
            <a:ext cx="10374086" cy="338554"/>
          </a:xfrm>
          <a:prstGeom prst="rect">
            <a:avLst/>
          </a:prstGeom>
        </p:spPr>
        <p:txBody>
          <a:bodyPr wrap="square">
            <a:spAutoFit/>
          </a:bodyPr>
          <a:lstStyle/>
          <a:p>
            <a:pPr algn="ctr">
              <a:spcAft>
                <a:spcPts val="50"/>
              </a:spcAft>
            </a:pPr>
            <a:r>
              <a:rPr lang="en-US" sz="1600" dirty="0">
                <a:latin typeface="Courier" pitchFamily="2" charset="0"/>
                <a:ea typeface="Calibri" panose="020F0502020204030204" pitchFamily="34" charset="0"/>
                <a:cs typeface="Times New Roman" panose="02020603050405020304" pitchFamily="18" charset="0"/>
              </a:rPr>
              <a:t>https://</a:t>
            </a:r>
            <a:r>
              <a:rPr lang="en-US" sz="1600" dirty="0" err="1">
                <a:latin typeface="Courier" pitchFamily="2" charset="0"/>
                <a:ea typeface="Calibri" panose="020F0502020204030204" pitchFamily="34" charset="0"/>
                <a:cs typeface="Times New Roman" panose="02020603050405020304" pitchFamily="18" charset="0"/>
              </a:rPr>
              <a:t>drive.google.com</a:t>
            </a:r>
            <a:r>
              <a:rPr lang="en-US" sz="1600" dirty="0">
                <a:latin typeface="Courier" pitchFamily="2" charset="0"/>
                <a:ea typeface="Calibri" panose="020F0502020204030204" pitchFamily="34" charset="0"/>
                <a:cs typeface="Times New Roman" panose="02020603050405020304" pitchFamily="18" charset="0"/>
              </a:rPr>
              <a:t>/</a:t>
            </a:r>
            <a:r>
              <a:rPr lang="en-US" sz="1600" dirty="0" err="1">
                <a:latin typeface="Courier" pitchFamily="2" charset="0"/>
                <a:ea typeface="Calibri" panose="020F0502020204030204" pitchFamily="34" charset="0"/>
                <a:cs typeface="Times New Roman" panose="02020603050405020304" pitchFamily="18" charset="0"/>
              </a:rPr>
              <a:t>open?id</a:t>
            </a:r>
            <a:r>
              <a:rPr lang="en-US" sz="1600" dirty="0">
                <a:latin typeface="Courier" pitchFamily="2" charset="0"/>
                <a:ea typeface="Calibri" panose="020F0502020204030204" pitchFamily="34" charset="0"/>
                <a:cs typeface="Times New Roman" panose="02020603050405020304" pitchFamily="18" charset="0"/>
              </a:rPr>
              <a:t>=1O51DQHu93j-XftS0t04mZ43RRY9zHZmb</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2706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CAD64-0710-0145-A5D3-9807F1395467}"/>
              </a:ext>
            </a:extLst>
          </p:cNvPr>
          <p:cNvSpPr>
            <a:spLocks noGrp="1"/>
          </p:cNvSpPr>
          <p:nvPr>
            <p:ph type="title"/>
          </p:nvPr>
        </p:nvSpPr>
        <p:spPr/>
        <p:txBody>
          <a:bodyPr/>
          <a:lstStyle/>
          <a:p>
            <a:r>
              <a:rPr lang="en-US" dirty="0"/>
              <a:t>Experiment assignments</a:t>
            </a:r>
          </a:p>
        </p:txBody>
      </p:sp>
      <p:sp>
        <p:nvSpPr>
          <p:cNvPr id="3" name="Content Placeholder 2">
            <a:extLst>
              <a:ext uri="{FF2B5EF4-FFF2-40B4-BE49-F238E27FC236}">
                <a16:creationId xmlns:a16="http://schemas.microsoft.com/office/drawing/2014/main" id="{ED3EE865-545D-0642-8C2C-8918FB3A3E79}"/>
              </a:ext>
            </a:extLst>
          </p:cNvPr>
          <p:cNvSpPr>
            <a:spLocks noGrp="1"/>
          </p:cNvSpPr>
          <p:nvPr>
            <p:ph idx="1"/>
          </p:nvPr>
        </p:nvSpPr>
        <p:spPr>
          <a:xfrm>
            <a:off x="1152094" y="3422072"/>
            <a:ext cx="3793980" cy="800101"/>
          </a:xfrm>
        </p:spPr>
        <p:txBody>
          <a:bodyPr>
            <a:normAutofit/>
          </a:bodyPr>
          <a:lstStyle/>
          <a:p>
            <a:pPr marL="0" indent="0">
              <a:buNone/>
            </a:pPr>
            <a:r>
              <a:rPr lang="en-US" dirty="0"/>
              <a:t>This will also define the order you’ll be presenting!</a:t>
            </a:r>
          </a:p>
          <a:p>
            <a:endParaRPr lang="en-US" dirty="0"/>
          </a:p>
        </p:txBody>
      </p:sp>
      <p:graphicFrame>
        <p:nvGraphicFramePr>
          <p:cNvPr id="5" name="Table 4">
            <a:extLst>
              <a:ext uri="{FF2B5EF4-FFF2-40B4-BE49-F238E27FC236}">
                <a16:creationId xmlns:a16="http://schemas.microsoft.com/office/drawing/2014/main" id="{A1096D4C-7881-6747-A9C1-29D2058EC89F}"/>
              </a:ext>
            </a:extLst>
          </p:cNvPr>
          <p:cNvGraphicFramePr>
            <a:graphicFrameLocks noGrp="1"/>
          </p:cNvGraphicFramePr>
          <p:nvPr>
            <p:extLst>
              <p:ext uri="{D42A27DB-BD31-4B8C-83A1-F6EECF244321}">
                <p14:modId xmlns:p14="http://schemas.microsoft.com/office/powerpoint/2010/main" val="289541639"/>
              </p:ext>
            </p:extLst>
          </p:nvPr>
        </p:nvGraphicFramePr>
        <p:xfrm>
          <a:off x="5626249" y="1648058"/>
          <a:ext cx="5927464" cy="4023360"/>
        </p:xfrm>
        <a:graphic>
          <a:graphicData uri="http://schemas.openxmlformats.org/drawingml/2006/table">
            <a:tbl>
              <a:tblPr firstRow="1" firstCol="1" bandRow="1">
                <a:tableStyleId>{616DA210-FB5B-4158-B5E0-FEB733F419BA}</a:tableStyleId>
              </a:tblPr>
              <a:tblGrid>
                <a:gridCol w="1754737">
                  <a:extLst>
                    <a:ext uri="{9D8B030D-6E8A-4147-A177-3AD203B41FA5}">
                      <a16:colId xmlns:a16="http://schemas.microsoft.com/office/drawing/2014/main" val="3694157869"/>
                    </a:ext>
                  </a:extLst>
                </a:gridCol>
                <a:gridCol w="2123126">
                  <a:extLst>
                    <a:ext uri="{9D8B030D-6E8A-4147-A177-3AD203B41FA5}">
                      <a16:colId xmlns:a16="http://schemas.microsoft.com/office/drawing/2014/main" val="3897313198"/>
                    </a:ext>
                  </a:extLst>
                </a:gridCol>
                <a:gridCol w="2049601">
                  <a:extLst>
                    <a:ext uri="{9D8B030D-6E8A-4147-A177-3AD203B41FA5}">
                      <a16:colId xmlns:a16="http://schemas.microsoft.com/office/drawing/2014/main" val="435166431"/>
                    </a:ext>
                  </a:extLst>
                </a:gridCol>
              </a:tblGrid>
              <a:tr h="135890">
                <a:tc>
                  <a:txBody>
                    <a:bodyPr/>
                    <a:lstStyle/>
                    <a:p>
                      <a:pPr marL="0" marR="0">
                        <a:spcBef>
                          <a:spcPts val="0"/>
                        </a:spcBef>
                        <a:spcAft>
                          <a:spcPts val="50"/>
                        </a:spcAft>
                      </a:pPr>
                      <a:r>
                        <a:rPr lang="en-US" sz="2400">
                          <a:effectLst/>
                        </a:rPr>
                        <a:t>Number</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2400">
                          <a:effectLst/>
                        </a:rPr>
                        <a:t>Experiments</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2400">
                          <a:effectLst/>
                        </a:rPr>
                        <a:t>Name</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89902095"/>
                  </a:ext>
                </a:extLst>
              </a:tr>
              <a:tr h="135890">
                <a:tc>
                  <a:txBody>
                    <a:bodyPr/>
                    <a:lstStyle/>
                    <a:p>
                      <a:pPr marL="0" marR="0">
                        <a:spcBef>
                          <a:spcPts val="0"/>
                        </a:spcBef>
                        <a:spcAft>
                          <a:spcPts val="50"/>
                        </a:spcAft>
                      </a:pPr>
                      <a:r>
                        <a:rPr lang="en-US" sz="1600" dirty="0">
                          <a:effectLst/>
                        </a:rPr>
                        <a:t>1</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1 &amp; 3 </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Cann</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395112308"/>
                  </a:ext>
                </a:extLst>
              </a:tr>
              <a:tr h="135890">
                <a:tc>
                  <a:txBody>
                    <a:bodyPr/>
                    <a:lstStyle/>
                    <a:p>
                      <a:pPr marL="0" marR="0">
                        <a:spcBef>
                          <a:spcPts val="0"/>
                        </a:spcBef>
                        <a:spcAft>
                          <a:spcPts val="50"/>
                        </a:spcAft>
                      </a:pPr>
                      <a:r>
                        <a:rPr lang="en-US" sz="1600" dirty="0">
                          <a:effectLst/>
                        </a:rPr>
                        <a:t>2</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2 &amp; 4</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Casella</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197110350"/>
                  </a:ext>
                </a:extLst>
              </a:tr>
              <a:tr h="135890">
                <a:tc>
                  <a:txBody>
                    <a:bodyPr/>
                    <a:lstStyle/>
                    <a:p>
                      <a:pPr marL="0" marR="0">
                        <a:spcBef>
                          <a:spcPts val="0"/>
                        </a:spcBef>
                        <a:spcAft>
                          <a:spcPts val="50"/>
                        </a:spcAft>
                      </a:pPr>
                      <a:r>
                        <a:rPr lang="en-US" sz="1600">
                          <a:effectLst/>
                        </a:rPr>
                        <a:t>3</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3 &amp; 6</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Chowdhury</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59793473"/>
                  </a:ext>
                </a:extLst>
              </a:tr>
              <a:tr h="135890">
                <a:tc>
                  <a:txBody>
                    <a:bodyPr/>
                    <a:lstStyle/>
                    <a:p>
                      <a:pPr marL="0" marR="0">
                        <a:spcBef>
                          <a:spcPts val="0"/>
                        </a:spcBef>
                        <a:spcAft>
                          <a:spcPts val="50"/>
                        </a:spcAft>
                      </a:pPr>
                      <a:r>
                        <a:rPr lang="en-US" sz="1600" dirty="0">
                          <a:effectLst/>
                        </a:rPr>
                        <a:t>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4 &amp; 8</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Ebrahim</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26969550"/>
                  </a:ext>
                </a:extLst>
              </a:tr>
              <a:tr h="40640">
                <a:tc>
                  <a:txBody>
                    <a:bodyPr/>
                    <a:lstStyle/>
                    <a:p>
                      <a:pPr marL="0" marR="0">
                        <a:spcBef>
                          <a:spcPts val="0"/>
                        </a:spcBef>
                        <a:spcAft>
                          <a:spcPts val="50"/>
                        </a:spcAft>
                      </a:pPr>
                      <a:r>
                        <a:rPr lang="en-US" sz="1600">
                          <a:effectLst/>
                        </a:rPr>
                        <a:t>5</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latin typeface="Arial" panose="020B0604020202020204" pitchFamily="34" charset="0"/>
                          <a:ea typeface="Calibri" panose="020F0502020204030204" pitchFamily="34" charset="0"/>
                          <a:cs typeface="Arial" panose="020B0604020202020204" pitchFamily="34" charset="0"/>
                        </a:rPr>
                        <a:t>3 &amp; 7</a:t>
                      </a:r>
                    </a:p>
                  </a:txBody>
                  <a:tcPr marL="68580" marR="68580" marT="0" marB="0"/>
                </a:tc>
                <a:tc>
                  <a:txBody>
                    <a:bodyPr/>
                    <a:lstStyle/>
                    <a:p>
                      <a:pPr marL="0" marR="0">
                        <a:spcBef>
                          <a:spcPts val="0"/>
                        </a:spcBef>
                        <a:spcAft>
                          <a:spcPts val="50"/>
                        </a:spcAft>
                      </a:pPr>
                      <a:r>
                        <a:rPr lang="en-US" sz="1600">
                          <a:effectLst/>
                        </a:rPr>
                        <a:t>Galler</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41864090"/>
                  </a:ext>
                </a:extLst>
              </a:tr>
              <a:tr h="40640">
                <a:tc>
                  <a:txBody>
                    <a:bodyPr/>
                    <a:lstStyle/>
                    <a:p>
                      <a:pPr marL="0" marR="0">
                        <a:spcBef>
                          <a:spcPts val="0"/>
                        </a:spcBef>
                        <a:spcAft>
                          <a:spcPts val="50"/>
                        </a:spcAft>
                      </a:pPr>
                      <a:r>
                        <a:rPr lang="en-US" sz="1600">
                          <a:effectLst/>
                        </a:rPr>
                        <a:t>6</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2 &amp; 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Kalman</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137838204"/>
                  </a:ext>
                </a:extLst>
              </a:tr>
              <a:tr h="45720">
                <a:tc>
                  <a:txBody>
                    <a:bodyPr/>
                    <a:lstStyle/>
                    <a:p>
                      <a:pPr marL="0" marR="0">
                        <a:spcBef>
                          <a:spcPts val="0"/>
                        </a:spcBef>
                        <a:spcAft>
                          <a:spcPts val="50"/>
                        </a:spcAft>
                      </a:pPr>
                      <a:r>
                        <a:rPr lang="en-US" sz="1600">
                          <a:effectLst/>
                        </a:rPr>
                        <a:t>7</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6 &amp; 8</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Khan</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555493305"/>
                  </a:ext>
                </a:extLst>
              </a:tr>
              <a:tr h="45720">
                <a:tc>
                  <a:txBody>
                    <a:bodyPr/>
                    <a:lstStyle/>
                    <a:p>
                      <a:pPr marL="0" marR="0">
                        <a:spcBef>
                          <a:spcPts val="0"/>
                        </a:spcBef>
                        <a:spcAft>
                          <a:spcPts val="50"/>
                        </a:spcAft>
                      </a:pPr>
                      <a:r>
                        <a:rPr lang="en-US" sz="1600">
                          <a:effectLst/>
                        </a:rPr>
                        <a:t>8</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latin typeface="Arial" panose="020B0604020202020204" pitchFamily="34" charset="0"/>
                          <a:ea typeface="Calibri" panose="020F0502020204030204" pitchFamily="34" charset="0"/>
                          <a:cs typeface="Arial" panose="020B0604020202020204" pitchFamily="34" charset="0"/>
                        </a:rPr>
                        <a:t>2 &amp; 3</a:t>
                      </a:r>
                    </a:p>
                  </a:txBody>
                  <a:tcPr marL="68580" marR="68580" marT="0" marB="0"/>
                </a:tc>
                <a:tc>
                  <a:txBody>
                    <a:bodyPr/>
                    <a:lstStyle/>
                    <a:p>
                      <a:pPr marL="0" marR="0">
                        <a:spcBef>
                          <a:spcPts val="0"/>
                        </a:spcBef>
                        <a:spcAft>
                          <a:spcPts val="50"/>
                        </a:spcAft>
                      </a:pPr>
                      <a:r>
                        <a:rPr lang="en-US" sz="1600">
                          <a:effectLst/>
                        </a:rPr>
                        <a:t>Li</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98850310"/>
                  </a:ext>
                </a:extLst>
              </a:tr>
              <a:tr h="45720">
                <a:tc>
                  <a:txBody>
                    <a:bodyPr/>
                    <a:lstStyle/>
                    <a:p>
                      <a:pPr marL="0" marR="0">
                        <a:spcBef>
                          <a:spcPts val="0"/>
                        </a:spcBef>
                        <a:spcAft>
                          <a:spcPts val="50"/>
                        </a:spcAft>
                      </a:pPr>
                      <a:r>
                        <a:rPr lang="en-US" sz="1600">
                          <a:effectLst/>
                        </a:rPr>
                        <a:t>9</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5 &amp; 8</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Pemmiredy</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934926548"/>
                  </a:ext>
                </a:extLst>
              </a:tr>
              <a:tr h="55880">
                <a:tc>
                  <a:txBody>
                    <a:bodyPr/>
                    <a:lstStyle/>
                    <a:p>
                      <a:pPr marL="0" marR="0">
                        <a:spcBef>
                          <a:spcPts val="0"/>
                        </a:spcBef>
                        <a:spcAft>
                          <a:spcPts val="50"/>
                        </a:spcAft>
                      </a:pPr>
                      <a:r>
                        <a:rPr lang="en-US" sz="1600">
                          <a:effectLst/>
                        </a:rPr>
                        <a:t>10</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1 &amp; 4</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Sahani</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502801353"/>
                  </a:ext>
                </a:extLst>
              </a:tr>
              <a:tr h="45720">
                <a:tc>
                  <a:txBody>
                    <a:bodyPr/>
                    <a:lstStyle/>
                    <a:p>
                      <a:pPr marL="0" marR="0">
                        <a:spcBef>
                          <a:spcPts val="0"/>
                        </a:spcBef>
                        <a:spcAft>
                          <a:spcPts val="50"/>
                        </a:spcAft>
                      </a:pPr>
                      <a:r>
                        <a:rPr lang="en-US" sz="1600">
                          <a:effectLst/>
                        </a:rPr>
                        <a:t>11</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1 &amp; 7</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Schreier</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823594966"/>
                  </a:ext>
                </a:extLst>
              </a:tr>
              <a:tr h="45720">
                <a:tc>
                  <a:txBody>
                    <a:bodyPr/>
                    <a:lstStyle/>
                    <a:p>
                      <a:pPr marL="0" marR="0">
                        <a:spcBef>
                          <a:spcPts val="0"/>
                        </a:spcBef>
                        <a:spcAft>
                          <a:spcPts val="50"/>
                        </a:spcAft>
                      </a:pPr>
                      <a:r>
                        <a:rPr lang="en-US" sz="1600">
                          <a:effectLst/>
                        </a:rPr>
                        <a:t>12</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2 &amp; 6</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a:effectLst/>
                        </a:rPr>
                        <a:t>Shankar</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442184770"/>
                  </a:ext>
                </a:extLst>
              </a:tr>
              <a:tr h="45720">
                <a:tc>
                  <a:txBody>
                    <a:bodyPr/>
                    <a:lstStyle/>
                    <a:p>
                      <a:pPr marL="0" marR="0">
                        <a:spcBef>
                          <a:spcPts val="0"/>
                        </a:spcBef>
                        <a:spcAft>
                          <a:spcPts val="50"/>
                        </a:spcAft>
                      </a:pPr>
                      <a:r>
                        <a:rPr lang="en-US" sz="1600">
                          <a:effectLst/>
                        </a:rPr>
                        <a:t>13</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5 &amp; 7</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dirty="0">
                          <a:effectLst/>
                        </a:rPr>
                        <a:t>Shih</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788890786"/>
                  </a:ext>
                </a:extLst>
              </a:tr>
              <a:tr h="0">
                <a:tc>
                  <a:txBody>
                    <a:bodyPr/>
                    <a:lstStyle/>
                    <a:p>
                      <a:pPr marL="0" marR="0">
                        <a:spcBef>
                          <a:spcPts val="0"/>
                        </a:spcBef>
                        <a:spcAft>
                          <a:spcPts val="50"/>
                        </a:spcAft>
                      </a:pPr>
                      <a:r>
                        <a:rPr lang="en-US" sz="1600">
                          <a:effectLst/>
                        </a:rPr>
                        <a:t>14</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a:effectLst/>
                        </a:rPr>
                        <a:t>2 &amp; 7</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dirty="0">
                          <a:effectLst/>
                        </a:rPr>
                        <a:t>Shin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4776489"/>
                  </a:ext>
                </a:extLst>
              </a:tr>
              <a:tr h="135890">
                <a:tc>
                  <a:txBody>
                    <a:bodyPr/>
                    <a:lstStyle/>
                    <a:p>
                      <a:pPr marL="0" marR="0">
                        <a:spcBef>
                          <a:spcPts val="0"/>
                        </a:spcBef>
                        <a:spcAft>
                          <a:spcPts val="50"/>
                        </a:spcAft>
                      </a:pPr>
                      <a:r>
                        <a:rPr lang="en-US" sz="1600">
                          <a:effectLst/>
                        </a:rPr>
                        <a:t>15</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600" dirty="0">
                          <a:effectLst/>
                        </a:rPr>
                        <a:t>3 &amp; 5</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600" dirty="0">
                          <a:effectLst/>
                        </a:rPr>
                        <a:t>Villa Real </a:t>
                      </a:r>
                      <a:r>
                        <a:rPr lang="en-US" sz="1600" dirty="0" err="1">
                          <a:effectLst/>
                        </a:rPr>
                        <a:t>Seabra</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895260662"/>
                  </a:ext>
                </a:extLst>
              </a:tr>
            </a:tbl>
          </a:graphicData>
        </a:graphic>
      </p:graphicFrame>
    </p:spTree>
    <p:extLst>
      <p:ext uri="{BB962C8B-B14F-4D97-AF65-F5344CB8AC3E}">
        <p14:creationId xmlns:p14="http://schemas.microsoft.com/office/powerpoint/2010/main" val="899207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DC4B-3406-3F42-BDFF-D2031B222EA1}"/>
              </a:ext>
            </a:extLst>
          </p:cNvPr>
          <p:cNvSpPr>
            <a:spLocks noGrp="1"/>
          </p:cNvSpPr>
          <p:nvPr>
            <p:ph type="title"/>
          </p:nvPr>
        </p:nvSpPr>
        <p:spPr/>
        <p:txBody>
          <a:bodyPr/>
          <a:lstStyle/>
          <a:p>
            <a:r>
              <a:rPr lang="en-US" dirty="0"/>
              <a:t>Final thoughts</a:t>
            </a:r>
          </a:p>
        </p:txBody>
      </p:sp>
      <p:sp>
        <p:nvSpPr>
          <p:cNvPr id="3" name="Content Placeholder 2">
            <a:extLst>
              <a:ext uri="{FF2B5EF4-FFF2-40B4-BE49-F238E27FC236}">
                <a16:creationId xmlns:a16="http://schemas.microsoft.com/office/drawing/2014/main" id="{0998CA64-C91F-0741-B91F-FE9C44A6F6B9}"/>
              </a:ext>
            </a:extLst>
          </p:cNvPr>
          <p:cNvSpPr>
            <a:spLocks noGrp="1"/>
          </p:cNvSpPr>
          <p:nvPr>
            <p:ph idx="1"/>
          </p:nvPr>
        </p:nvSpPr>
        <p:spPr>
          <a:xfrm>
            <a:off x="223837" y="1079934"/>
            <a:ext cx="11744325" cy="5778066"/>
          </a:xfrm>
        </p:spPr>
        <p:txBody>
          <a:bodyPr>
            <a:normAutofit fontScale="85000" lnSpcReduction="20000"/>
          </a:bodyPr>
          <a:lstStyle/>
          <a:p>
            <a:pPr marL="0" indent="0">
              <a:buNone/>
            </a:pPr>
            <a:r>
              <a:rPr lang="en-US" sz="2800" dirty="0"/>
              <a:t>Image analysis requires </a:t>
            </a:r>
            <a:r>
              <a:rPr lang="en-US" sz="2800" b="1" dirty="0"/>
              <a:t>you</a:t>
            </a:r>
            <a:r>
              <a:rPr lang="en-US" sz="2800" dirty="0"/>
              <a:t> to make decisions. There is no single correct algorithm. This is an opportunity for you to reflect on what we’ve learned, explore different methods, and gain a full appreciation for the art that is programming. </a:t>
            </a:r>
          </a:p>
          <a:p>
            <a:pPr marL="0" indent="0">
              <a:buNone/>
            </a:pPr>
            <a:endParaRPr lang="en-US" sz="2800" dirty="0"/>
          </a:p>
          <a:p>
            <a:pPr marL="0" indent="0">
              <a:buNone/>
            </a:pPr>
            <a:r>
              <a:rPr lang="en-US" sz="2800" dirty="0"/>
              <a:t>How do we make sure the choices we make don’t bias our results so that our conclusions are scientifically rigorous? Things to consider:</a:t>
            </a:r>
          </a:p>
          <a:p>
            <a:pPr marL="514350" indent="-514350">
              <a:buFont typeface="+mj-lt"/>
              <a:buAutoNum type="arabicPeriod"/>
            </a:pPr>
            <a:r>
              <a:rPr lang="en-US" sz="2800" dirty="0"/>
              <a:t>Are any steps specific to one dataset, or are they general?</a:t>
            </a:r>
          </a:p>
          <a:p>
            <a:pPr marL="514350" indent="-514350">
              <a:buFont typeface="+mj-lt"/>
              <a:buAutoNum type="arabicPeriod"/>
            </a:pPr>
            <a:r>
              <a:rPr lang="en-US" sz="2800" dirty="0"/>
              <a:t>What is the duration of the video?</a:t>
            </a:r>
          </a:p>
          <a:p>
            <a:pPr lvl="1"/>
            <a:r>
              <a:rPr lang="en-US" sz="2400" dirty="0"/>
              <a:t>Are all videos the same length? </a:t>
            </a:r>
          </a:p>
          <a:p>
            <a:pPr lvl="1"/>
            <a:r>
              <a:rPr lang="en-US" sz="2400" dirty="0"/>
              <a:t>How will this influence my analysis?</a:t>
            </a:r>
          </a:p>
          <a:p>
            <a:pPr marL="514350" indent="-514350">
              <a:buFont typeface="+mj-lt"/>
              <a:buAutoNum type="arabicPeriod"/>
            </a:pPr>
            <a:r>
              <a:rPr lang="en-US" sz="2800" dirty="0"/>
              <a:t>How is the overall video quality? </a:t>
            </a:r>
          </a:p>
          <a:p>
            <a:pPr lvl="1"/>
            <a:r>
              <a:rPr lang="en-US" sz="2400" dirty="0"/>
              <a:t>Does the quality stay consistent throughout the movie?</a:t>
            </a:r>
          </a:p>
          <a:p>
            <a:pPr lvl="1"/>
            <a:r>
              <a:rPr lang="en-US" sz="2400" dirty="0"/>
              <a:t>Do you need the entire time course to obtain the data?</a:t>
            </a:r>
          </a:p>
          <a:p>
            <a:pPr marL="514350" indent="-514350">
              <a:buFont typeface="+mj-lt"/>
              <a:buAutoNum type="arabicPeriod"/>
            </a:pPr>
            <a:r>
              <a:rPr lang="en-US" sz="2800" dirty="0"/>
              <a:t>What are the potential confounding variables between experiments, and how do I account for them?</a:t>
            </a:r>
          </a:p>
          <a:p>
            <a:pPr lvl="1"/>
            <a:r>
              <a:rPr lang="en-US" sz="2400" dirty="0"/>
              <a:t>Are different colors and different conditions equally comparable?</a:t>
            </a:r>
          </a:p>
          <a:p>
            <a:pPr lvl="1"/>
            <a:r>
              <a:rPr lang="en-US" sz="2400" dirty="0"/>
              <a:t>Is the chamber in the same location for every experiment?</a:t>
            </a:r>
          </a:p>
          <a:p>
            <a:pPr lvl="1"/>
            <a:r>
              <a:rPr lang="en-US" sz="2400" dirty="0"/>
              <a:t>Are there systematic differences between experiments that require normalization?</a:t>
            </a:r>
          </a:p>
        </p:txBody>
      </p:sp>
    </p:spTree>
    <p:extLst>
      <p:ext uri="{BB962C8B-B14F-4D97-AF65-F5344CB8AC3E}">
        <p14:creationId xmlns:p14="http://schemas.microsoft.com/office/powerpoint/2010/main" val="4126230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B0D92-AD2E-4C48-ADDE-7D77863CC2D2}"/>
              </a:ext>
            </a:extLst>
          </p:cNvPr>
          <p:cNvSpPr>
            <a:spLocks noGrp="1"/>
          </p:cNvSpPr>
          <p:nvPr>
            <p:ph type="title"/>
          </p:nvPr>
        </p:nvSpPr>
        <p:spPr/>
        <p:txBody>
          <a:bodyPr/>
          <a:lstStyle/>
          <a:p>
            <a:r>
              <a:rPr lang="en-US" dirty="0"/>
              <a:t>How do I begin?????</a:t>
            </a:r>
          </a:p>
        </p:txBody>
      </p:sp>
      <p:sp>
        <p:nvSpPr>
          <p:cNvPr id="3" name="Content Placeholder 2">
            <a:extLst>
              <a:ext uri="{FF2B5EF4-FFF2-40B4-BE49-F238E27FC236}">
                <a16:creationId xmlns:a16="http://schemas.microsoft.com/office/drawing/2014/main" id="{1ADB726C-FF16-7342-BBD8-CC501AFF7D21}"/>
              </a:ext>
            </a:extLst>
          </p:cNvPr>
          <p:cNvSpPr>
            <a:spLocks noGrp="1"/>
          </p:cNvSpPr>
          <p:nvPr>
            <p:ph idx="1"/>
          </p:nvPr>
        </p:nvSpPr>
        <p:spPr>
          <a:xfrm>
            <a:off x="223837" y="2456122"/>
            <a:ext cx="11744325" cy="2445488"/>
          </a:xfrm>
        </p:spPr>
        <p:txBody>
          <a:bodyPr/>
          <a:lstStyle/>
          <a:p>
            <a:r>
              <a:rPr lang="en-US" dirty="0"/>
              <a:t>Start with HW9</a:t>
            </a:r>
          </a:p>
          <a:p>
            <a:r>
              <a:rPr lang="en-US" dirty="0"/>
              <a:t>Develop an algorithm to analyze one video </a:t>
            </a:r>
          </a:p>
          <a:p>
            <a:r>
              <a:rPr lang="en-US" dirty="0">
                <a:sym typeface="Wingdings" pitchFamily="2" charset="2"/>
              </a:rPr>
              <a:t>Put in for loop to analyze all videos  yay ! You have done enough to pass</a:t>
            </a:r>
          </a:p>
          <a:p>
            <a:r>
              <a:rPr lang="en-US" dirty="0"/>
              <a:t>Does it work? What is not great? How can you improve it? </a:t>
            </a:r>
            <a:r>
              <a:rPr lang="en-US" dirty="0">
                <a:sym typeface="Wingdings" pitchFamily="2" charset="2"/>
              </a:rPr>
              <a:t> refine code</a:t>
            </a:r>
          </a:p>
          <a:p>
            <a:r>
              <a:rPr lang="en-US" dirty="0">
                <a:sym typeface="Wingdings" pitchFamily="2" charset="2"/>
              </a:rPr>
              <a:t>Make the code look pretty – you’re a professional programmer now</a:t>
            </a:r>
            <a:endParaRPr lang="en-US" dirty="0"/>
          </a:p>
          <a:p>
            <a:endParaRPr lang="en-US" dirty="0"/>
          </a:p>
        </p:txBody>
      </p:sp>
    </p:spTree>
    <p:extLst>
      <p:ext uri="{BB962C8B-B14F-4D97-AF65-F5344CB8AC3E}">
        <p14:creationId xmlns:p14="http://schemas.microsoft.com/office/powerpoint/2010/main" val="1259125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FED09F-2379-9745-AAC2-6C065969D82E}"/>
              </a:ext>
            </a:extLst>
          </p:cNvPr>
          <p:cNvSpPr>
            <a:spLocks noGrp="1"/>
          </p:cNvSpPr>
          <p:nvPr>
            <p:ph idx="1"/>
          </p:nvPr>
        </p:nvSpPr>
        <p:spPr/>
        <p:txBody>
          <a:bodyPr anchor="ctr"/>
          <a:lstStyle/>
          <a:p>
            <a:pPr marL="514350" indent="-514350">
              <a:buFont typeface="+mj-lt"/>
              <a:buAutoNum type="arabicPeriod"/>
            </a:pPr>
            <a:r>
              <a:rPr lang="en-US" dirty="0"/>
              <a:t>Project overview</a:t>
            </a:r>
          </a:p>
          <a:p>
            <a:pPr marL="514350" indent="-514350">
              <a:buFont typeface="+mj-lt"/>
              <a:buAutoNum type="arabicPeriod"/>
            </a:pPr>
            <a:r>
              <a:rPr lang="en-US" dirty="0"/>
              <a:t>Assignment specifics</a:t>
            </a:r>
          </a:p>
          <a:p>
            <a:pPr marL="514350" indent="-514350">
              <a:buFont typeface="+mj-lt"/>
              <a:buAutoNum type="arabicPeriod"/>
            </a:pPr>
            <a:r>
              <a:rPr lang="en-US" dirty="0"/>
              <a:t>MATLAB commands that you’ll need</a:t>
            </a:r>
          </a:p>
        </p:txBody>
      </p:sp>
    </p:spTree>
    <p:extLst>
      <p:ext uri="{BB962C8B-B14F-4D97-AF65-F5344CB8AC3E}">
        <p14:creationId xmlns:p14="http://schemas.microsoft.com/office/powerpoint/2010/main" val="296774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1311F-46D7-4A4F-8A68-63E1C1418785}"/>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E8F6323C-46E7-FB4D-B234-3FB3F55443D1}"/>
              </a:ext>
            </a:extLst>
          </p:cNvPr>
          <p:cNvSpPr>
            <a:spLocks noGrp="1"/>
          </p:cNvSpPr>
          <p:nvPr>
            <p:ph idx="1"/>
          </p:nvPr>
        </p:nvSpPr>
        <p:spPr/>
        <p:txBody>
          <a:bodyPr>
            <a:normAutofit lnSpcReduction="10000"/>
          </a:bodyPr>
          <a:lstStyle/>
          <a:p>
            <a:pPr marL="0" indent="0">
              <a:buNone/>
            </a:pPr>
            <a:r>
              <a:rPr lang="en-US" dirty="0"/>
              <a:t>Image analysis is computationally challenging:</a:t>
            </a:r>
          </a:p>
          <a:p>
            <a:pPr marL="0" indent="0">
              <a:buNone/>
            </a:pPr>
            <a:endParaRPr lang="en-US" dirty="0"/>
          </a:p>
          <a:p>
            <a:pPr marL="457200" indent="-457200">
              <a:buFont typeface="+mj-lt"/>
              <a:buAutoNum type="arabicPeriod"/>
            </a:pPr>
            <a:r>
              <a:rPr lang="en-US" dirty="0"/>
              <a:t>It encompasses every aspect of the objective techniques we’ve learned so far:</a:t>
            </a:r>
          </a:p>
          <a:p>
            <a:pPr lvl="1"/>
            <a:r>
              <a:rPr lang="en-US" dirty="0"/>
              <a:t>Matrix manipulation</a:t>
            </a:r>
          </a:p>
          <a:p>
            <a:pPr lvl="1"/>
            <a:r>
              <a:rPr lang="en-US" dirty="0"/>
              <a:t>Indexing</a:t>
            </a:r>
          </a:p>
          <a:p>
            <a:pPr lvl="1"/>
            <a:r>
              <a:rPr lang="en-US" dirty="0"/>
              <a:t>Using user-defined functions and built-in functions</a:t>
            </a:r>
          </a:p>
          <a:p>
            <a:pPr lvl="1"/>
            <a:r>
              <a:rPr lang="en-US" dirty="0"/>
              <a:t>If statements and for loops</a:t>
            </a:r>
          </a:p>
          <a:p>
            <a:pPr lvl="1"/>
            <a:r>
              <a:rPr lang="en-US" dirty="0"/>
              <a:t>Statistical testing and regressions</a:t>
            </a:r>
          </a:p>
          <a:p>
            <a:pPr marL="457200" lvl="1" indent="0">
              <a:buNone/>
            </a:pPr>
            <a:endParaRPr lang="en-US" dirty="0"/>
          </a:p>
          <a:p>
            <a:pPr marL="457200" indent="-457200">
              <a:buFont typeface="+mj-lt"/>
              <a:buAutoNum type="arabicPeriod"/>
            </a:pPr>
            <a:r>
              <a:rPr lang="en-US" dirty="0"/>
              <a:t>It also requires thoughtful, critical, and often subjective decision-making</a:t>
            </a:r>
          </a:p>
          <a:p>
            <a:pPr lvl="1"/>
            <a:r>
              <a:rPr lang="en-US" dirty="0"/>
              <a:t>There is no </a:t>
            </a:r>
            <a:r>
              <a:rPr lang="en-US" b="1" dirty="0"/>
              <a:t>one</a:t>
            </a:r>
            <a:r>
              <a:rPr lang="en-US" dirty="0"/>
              <a:t> pipeline that is correct</a:t>
            </a:r>
          </a:p>
          <a:p>
            <a:pPr lvl="1"/>
            <a:r>
              <a:rPr lang="en-US" dirty="0"/>
              <a:t>There are many ways to define objects of interest</a:t>
            </a:r>
          </a:p>
          <a:p>
            <a:pPr lvl="1"/>
            <a:r>
              <a:rPr lang="en-US" dirty="0"/>
              <a:t>It is up to the programmer to make fair decisions that can be justified and rigorously explained</a:t>
            </a:r>
          </a:p>
          <a:p>
            <a:pPr lvl="1"/>
            <a:r>
              <a:rPr lang="en-US" dirty="0"/>
              <a:t>It is up to the programmer to decide how to organize the code and scripts</a:t>
            </a:r>
          </a:p>
          <a:p>
            <a:pPr lvl="1"/>
            <a:r>
              <a:rPr lang="en-US" dirty="0"/>
              <a:t>One algorithm should be applicable to multiple datasets – you can only hard-code to the extent that it works on everything with equal validity</a:t>
            </a:r>
          </a:p>
          <a:p>
            <a:pPr lvl="1"/>
            <a:endParaRPr lang="en-US" dirty="0"/>
          </a:p>
        </p:txBody>
      </p:sp>
    </p:spTree>
    <p:extLst>
      <p:ext uri="{BB962C8B-B14F-4D97-AF65-F5344CB8AC3E}">
        <p14:creationId xmlns:p14="http://schemas.microsoft.com/office/powerpoint/2010/main" val="1878369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B388F-95D8-F940-B3FE-B6A6F1BB748E}"/>
              </a:ext>
            </a:extLst>
          </p:cNvPr>
          <p:cNvSpPr>
            <a:spLocks noGrp="1"/>
          </p:cNvSpPr>
          <p:nvPr>
            <p:ph type="title"/>
          </p:nvPr>
        </p:nvSpPr>
        <p:spPr/>
        <p:txBody>
          <a:bodyPr/>
          <a:lstStyle/>
          <a:p>
            <a:r>
              <a:rPr lang="en-US" dirty="0"/>
              <a:t>Experimental dataset</a:t>
            </a:r>
          </a:p>
        </p:txBody>
      </p:sp>
      <p:sp>
        <p:nvSpPr>
          <p:cNvPr id="3" name="Content Placeholder 2">
            <a:extLst>
              <a:ext uri="{FF2B5EF4-FFF2-40B4-BE49-F238E27FC236}">
                <a16:creationId xmlns:a16="http://schemas.microsoft.com/office/drawing/2014/main" id="{1F7605F4-6D00-EB47-BAE6-365392670DB2}"/>
              </a:ext>
            </a:extLst>
          </p:cNvPr>
          <p:cNvSpPr>
            <a:spLocks noGrp="1"/>
          </p:cNvSpPr>
          <p:nvPr>
            <p:ph idx="1"/>
          </p:nvPr>
        </p:nvSpPr>
        <p:spPr>
          <a:xfrm>
            <a:off x="319531" y="5042834"/>
            <a:ext cx="11744325" cy="1815165"/>
          </a:xfrm>
        </p:spPr>
        <p:txBody>
          <a:bodyPr>
            <a:normAutofit/>
          </a:bodyPr>
          <a:lstStyle/>
          <a:p>
            <a:pPr marL="0" indent="0">
              <a:buNone/>
            </a:pPr>
            <a:r>
              <a:rPr lang="en-US" sz="2000" dirty="0"/>
              <a:t>Eight separate experiments were conducted, each testing a different condition that either promoted, inhibited, or did not affect bacterial growth in a </a:t>
            </a:r>
            <a:r>
              <a:rPr lang="en-US" sz="2000" dirty="0" err="1"/>
              <a:t>microfluidicchamber</a:t>
            </a:r>
            <a:r>
              <a:rPr lang="en-US" sz="2000" dirty="0"/>
              <a:t>; we don’t know which is which. Three replicates were collected per experiment. Each experiment used one of two cell strains: G or R. G expresses green fluorescent protein (GFP), and R expresses red fluorescent protein (RFP), but are otherwise identical. Time-lapse images were taken at intervals of five minutes for at least 12 hours in all cases, although the total duration differed per experiment.</a:t>
            </a:r>
          </a:p>
          <a:p>
            <a:endParaRPr lang="en-US" sz="2000" dirty="0"/>
          </a:p>
        </p:txBody>
      </p:sp>
      <p:graphicFrame>
        <p:nvGraphicFramePr>
          <p:cNvPr id="4" name="Table 3">
            <a:extLst>
              <a:ext uri="{FF2B5EF4-FFF2-40B4-BE49-F238E27FC236}">
                <a16:creationId xmlns:a16="http://schemas.microsoft.com/office/drawing/2014/main" id="{5355CCD3-7D3F-024A-810C-38A1AEC71231}"/>
              </a:ext>
            </a:extLst>
          </p:cNvPr>
          <p:cNvGraphicFramePr>
            <a:graphicFrameLocks noGrp="1"/>
          </p:cNvGraphicFramePr>
          <p:nvPr>
            <p:extLst>
              <p:ext uri="{D42A27DB-BD31-4B8C-83A1-F6EECF244321}">
                <p14:modId xmlns:p14="http://schemas.microsoft.com/office/powerpoint/2010/main" val="1781591454"/>
              </p:ext>
            </p:extLst>
          </p:nvPr>
        </p:nvGraphicFramePr>
        <p:xfrm>
          <a:off x="401384" y="2543855"/>
          <a:ext cx="7689093" cy="2372360"/>
        </p:xfrm>
        <a:graphic>
          <a:graphicData uri="http://schemas.openxmlformats.org/drawingml/2006/table">
            <a:tbl>
              <a:tblPr firstRow="1" firstCol="1" bandRow="1">
                <a:tableStyleId>{616DA210-FB5B-4158-B5E0-FEB733F419BA}</a:tableStyleId>
              </a:tblPr>
              <a:tblGrid>
                <a:gridCol w="1529744">
                  <a:extLst>
                    <a:ext uri="{9D8B030D-6E8A-4147-A177-3AD203B41FA5}">
                      <a16:colId xmlns:a16="http://schemas.microsoft.com/office/drawing/2014/main" val="2575452831"/>
                    </a:ext>
                  </a:extLst>
                </a:gridCol>
                <a:gridCol w="5318663">
                  <a:extLst>
                    <a:ext uri="{9D8B030D-6E8A-4147-A177-3AD203B41FA5}">
                      <a16:colId xmlns:a16="http://schemas.microsoft.com/office/drawing/2014/main" val="2297144391"/>
                    </a:ext>
                  </a:extLst>
                </a:gridCol>
                <a:gridCol w="840686">
                  <a:extLst>
                    <a:ext uri="{9D8B030D-6E8A-4147-A177-3AD203B41FA5}">
                      <a16:colId xmlns:a16="http://schemas.microsoft.com/office/drawing/2014/main" val="1616047362"/>
                    </a:ext>
                  </a:extLst>
                </a:gridCol>
              </a:tblGrid>
              <a:tr h="0">
                <a:tc>
                  <a:txBody>
                    <a:bodyPr/>
                    <a:lstStyle/>
                    <a:p>
                      <a:pPr marL="0" marR="0" algn="ctr">
                        <a:spcBef>
                          <a:spcPts val="0"/>
                        </a:spcBef>
                        <a:spcAft>
                          <a:spcPts val="50"/>
                        </a:spcAft>
                      </a:pPr>
                      <a:r>
                        <a:rPr lang="en-US" sz="1400">
                          <a:effectLst/>
                        </a:rPr>
                        <a:t>Experiment #</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400">
                          <a:effectLst/>
                        </a:rPr>
                        <a:t>File number extensions</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50"/>
                        </a:spcAft>
                      </a:pPr>
                      <a:r>
                        <a:rPr lang="en-US" sz="1400">
                          <a:effectLst/>
                        </a:rPr>
                        <a:t>Strain</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632583"/>
                  </a:ext>
                </a:extLst>
              </a:tr>
              <a:tr h="0">
                <a:tc>
                  <a:txBody>
                    <a:bodyPr/>
                    <a:lstStyle/>
                    <a:p>
                      <a:pPr marL="0" marR="0">
                        <a:spcBef>
                          <a:spcPts val="0"/>
                        </a:spcBef>
                        <a:spcAft>
                          <a:spcPts val="50"/>
                        </a:spcAft>
                      </a:pPr>
                      <a:r>
                        <a:rPr lang="en-US" sz="1400">
                          <a:effectLst/>
                        </a:rPr>
                        <a:t>1</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Exp1rep1.dv, Exp1rep1.avi</a:t>
                      </a:r>
                      <a:endParaRPr lang="en-US" sz="2000" dirty="0">
                        <a:effectLst/>
                      </a:endParaRPr>
                    </a:p>
                    <a:p>
                      <a:pPr marL="0" marR="0">
                        <a:spcBef>
                          <a:spcPts val="0"/>
                        </a:spcBef>
                        <a:spcAft>
                          <a:spcPts val="50"/>
                        </a:spcAft>
                      </a:pPr>
                      <a:r>
                        <a:rPr lang="en-US" sz="1400" dirty="0">
                          <a:effectLst/>
                        </a:rPr>
                        <a:t>Exp1rep2.dv, Exp1rep2.avi</a:t>
                      </a:r>
                      <a:endParaRPr lang="en-US" sz="2000" dirty="0">
                        <a:effectLst/>
                      </a:endParaRPr>
                    </a:p>
                    <a:p>
                      <a:pPr marL="0" marR="0">
                        <a:spcBef>
                          <a:spcPts val="0"/>
                        </a:spcBef>
                        <a:spcAft>
                          <a:spcPts val="50"/>
                        </a:spcAft>
                      </a:pPr>
                      <a:r>
                        <a:rPr lang="en-US" sz="1400" dirty="0">
                          <a:effectLst/>
                        </a:rPr>
                        <a:t>Exp1rep3.dv, Exp1rep3.avi</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06528395"/>
                  </a:ext>
                </a:extLst>
              </a:tr>
              <a:tr h="0">
                <a:tc>
                  <a:txBody>
                    <a:bodyPr/>
                    <a:lstStyle/>
                    <a:p>
                      <a:pPr marL="0" marR="0">
                        <a:spcBef>
                          <a:spcPts val="0"/>
                        </a:spcBef>
                        <a:spcAft>
                          <a:spcPts val="50"/>
                        </a:spcAft>
                      </a:pPr>
                      <a:r>
                        <a:rPr lang="en-US" sz="1400">
                          <a:effectLst/>
                        </a:rPr>
                        <a:t>2</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Exp2rep1, Exp2rep2, Exp2rep3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32005720"/>
                  </a:ext>
                </a:extLst>
              </a:tr>
              <a:tr h="0">
                <a:tc>
                  <a:txBody>
                    <a:bodyPr/>
                    <a:lstStyle/>
                    <a:p>
                      <a:pPr marL="0" marR="0">
                        <a:spcBef>
                          <a:spcPts val="0"/>
                        </a:spcBef>
                        <a:spcAft>
                          <a:spcPts val="50"/>
                        </a:spcAft>
                      </a:pPr>
                      <a:r>
                        <a:rPr lang="en-US" sz="1400">
                          <a:effectLst/>
                        </a:rPr>
                        <a:t>3</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Exp3rep1, Exp3rep2, Exp3rep3 (.dv &amp; .</a:t>
                      </a:r>
                      <a:r>
                        <a:rPr lang="en-US" sz="1400" dirty="0" err="1">
                          <a:effectLst/>
                        </a:rPr>
                        <a:t>avi</a:t>
                      </a:r>
                      <a:r>
                        <a:rPr lang="en-US" sz="1400" dirty="0">
                          <a:effectLst/>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1830242"/>
                  </a:ext>
                </a:extLst>
              </a:tr>
              <a:tr h="0">
                <a:tc>
                  <a:txBody>
                    <a:bodyPr/>
                    <a:lstStyle/>
                    <a:p>
                      <a:pPr marL="0" marR="0">
                        <a:spcBef>
                          <a:spcPts val="0"/>
                        </a:spcBef>
                        <a:spcAft>
                          <a:spcPts val="50"/>
                        </a:spcAft>
                      </a:pPr>
                      <a:r>
                        <a:rPr lang="en-US" sz="1400">
                          <a:effectLst/>
                        </a:rPr>
                        <a:t>4</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Exp4rep1, Exp4rep2, Exp4rep3 (.dv &amp; .</a:t>
                      </a:r>
                      <a:r>
                        <a:rPr lang="en-US" sz="1400" dirty="0" err="1">
                          <a:effectLst/>
                        </a:rPr>
                        <a:t>avi</a:t>
                      </a:r>
                      <a:r>
                        <a:rPr lang="en-US" sz="1400" dirty="0">
                          <a:effectLst/>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1488796"/>
                  </a:ext>
                </a:extLst>
              </a:tr>
              <a:tr h="0">
                <a:tc>
                  <a:txBody>
                    <a:bodyPr/>
                    <a:lstStyle/>
                    <a:p>
                      <a:pPr marL="0" marR="0">
                        <a:spcBef>
                          <a:spcPts val="0"/>
                        </a:spcBef>
                        <a:spcAft>
                          <a:spcPts val="50"/>
                        </a:spcAft>
                      </a:pPr>
                      <a:r>
                        <a:rPr lang="en-US" sz="1400">
                          <a:effectLst/>
                        </a:rPr>
                        <a:t>5</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Exp5rep1, Exp5rep2, Exp5rep3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6963512"/>
                  </a:ext>
                </a:extLst>
              </a:tr>
              <a:tr h="0">
                <a:tc>
                  <a:txBody>
                    <a:bodyPr/>
                    <a:lstStyle/>
                    <a:p>
                      <a:pPr marL="0" marR="0">
                        <a:spcBef>
                          <a:spcPts val="0"/>
                        </a:spcBef>
                        <a:spcAft>
                          <a:spcPts val="50"/>
                        </a:spcAft>
                      </a:pPr>
                      <a:r>
                        <a:rPr lang="en-US" sz="1400">
                          <a:effectLst/>
                        </a:rPr>
                        <a:t>6</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Exp6rep1, Exp6rep2, Exp6rep3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R</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845179"/>
                  </a:ext>
                </a:extLst>
              </a:tr>
              <a:tr h="0">
                <a:tc>
                  <a:txBody>
                    <a:bodyPr/>
                    <a:lstStyle/>
                    <a:p>
                      <a:pPr marL="0" marR="0">
                        <a:spcBef>
                          <a:spcPts val="0"/>
                        </a:spcBef>
                        <a:spcAft>
                          <a:spcPts val="50"/>
                        </a:spcAft>
                      </a:pPr>
                      <a:r>
                        <a:rPr lang="en-US" sz="1400">
                          <a:effectLst/>
                        </a:rPr>
                        <a:t>7</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Exp7rep1, Exp7rep2, Exp7rep3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G</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66262020"/>
                  </a:ext>
                </a:extLst>
              </a:tr>
              <a:tr h="0">
                <a:tc>
                  <a:txBody>
                    <a:bodyPr/>
                    <a:lstStyle/>
                    <a:p>
                      <a:pPr marL="0" marR="0">
                        <a:spcBef>
                          <a:spcPts val="0"/>
                        </a:spcBef>
                        <a:spcAft>
                          <a:spcPts val="50"/>
                        </a:spcAft>
                      </a:pPr>
                      <a:r>
                        <a:rPr lang="en-US" sz="1400">
                          <a:effectLst/>
                        </a:rPr>
                        <a:t>8</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a:effectLst/>
                        </a:rPr>
                        <a:t>Exp8rep1, Exp8rep2, Exp8rep3 (.dv &amp; .avi)</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400" dirty="0">
                          <a:effectLst/>
                        </a:rPr>
                        <a:t>G</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69124254"/>
                  </a:ext>
                </a:extLst>
              </a:tr>
            </a:tbl>
          </a:graphicData>
        </a:graphic>
      </p:graphicFrame>
      <p:pic>
        <p:nvPicPr>
          <p:cNvPr id="7" name="Picture 6">
            <a:extLst>
              <a:ext uri="{FF2B5EF4-FFF2-40B4-BE49-F238E27FC236}">
                <a16:creationId xmlns:a16="http://schemas.microsoft.com/office/drawing/2014/main" id="{52D901E8-8084-AD48-A066-411A64F4C2B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885" y="980549"/>
            <a:ext cx="8292089" cy="1436687"/>
          </a:xfrm>
          <a:prstGeom prst="rect">
            <a:avLst/>
          </a:prstGeom>
        </p:spPr>
      </p:pic>
      <p:pic>
        <p:nvPicPr>
          <p:cNvPr id="8" name="im8">
            <a:hlinkClick r:id="" action="ppaction://media"/>
            <a:extLst>
              <a:ext uri="{FF2B5EF4-FFF2-40B4-BE49-F238E27FC236}">
                <a16:creationId xmlns:a16="http://schemas.microsoft.com/office/drawing/2014/main" id="{701798F9-EED8-3544-8F3C-09E2588F4F4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76167" y="1615306"/>
            <a:ext cx="3300909" cy="3300909"/>
          </a:xfrm>
          <a:prstGeom prst="rect">
            <a:avLst/>
          </a:prstGeom>
        </p:spPr>
      </p:pic>
      <p:sp>
        <p:nvSpPr>
          <p:cNvPr id="9" name="TextBox 8">
            <a:extLst>
              <a:ext uri="{FF2B5EF4-FFF2-40B4-BE49-F238E27FC236}">
                <a16:creationId xmlns:a16="http://schemas.microsoft.com/office/drawing/2014/main" id="{06F56539-01AA-C04B-893F-823C501F2DDE}"/>
              </a:ext>
            </a:extLst>
          </p:cNvPr>
          <p:cNvSpPr txBox="1"/>
          <p:nvPr/>
        </p:nvSpPr>
        <p:spPr>
          <a:xfrm>
            <a:off x="9289319" y="1153642"/>
            <a:ext cx="1862121" cy="400110"/>
          </a:xfrm>
          <a:prstGeom prst="rect">
            <a:avLst/>
          </a:prstGeom>
          <a:noFill/>
        </p:spPr>
        <p:txBody>
          <a:bodyPr wrap="square" rtlCol="0">
            <a:spAutoFit/>
          </a:bodyPr>
          <a:lstStyle/>
          <a:p>
            <a:pPr algn="ctr"/>
            <a:r>
              <a:rPr lang="en-US" sz="2000" dirty="0"/>
              <a:t>Sample video:</a:t>
            </a:r>
          </a:p>
        </p:txBody>
      </p:sp>
    </p:spTree>
    <p:extLst>
      <p:ext uri="{BB962C8B-B14F-4D97-AF65-F5344CB8AC3E}">
        <p14:creationId xmlns:p14="http://schemas.microsoft.com/office/powerpoint/2010/main" val="11874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1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fill="hold" display="0">
                  <p:stCondLst>
                    <p:cond delay="indefinite"/>
                  </p:stCondLst>
                </p:cTn>
                <p:tgtEl>
                  <p:spTgt spid="8"/>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F1BCD-D6B7-8B4E-A4A7-84D94144B77C}"/>
              </a:ext>
            </a:extLst>
          </p:cNvPr>
          <p:cNvSpPr>
            <a:spLocks noGrp="1"/>
          </p:cNvSpPr>
          <p:nvPr>
            <p:ph type="title"/>
          </p:nvPr>
        </p:nvSpPr>
        <p:spPr/>
        <p:txBody>
          <a:bodyPr/>
          <a:lstStyle/>
          <a:p>
            <a:r>
              <a:rPr lang="en-US" dirty="0"/>
              <a:t>Overall project goal</a:t>
            </a:r>
          </a:p>
        </p:txBody>
      </p:sp>
      <p:sp>
        <p:nvSpPr>
          <p:cNvPr id="3" name="Rectangle 2">
            <a:extLst>
              <a:ext uri="{FF2B5EF4-FFF2-40B4-BE49-F238E27FC236}">
                <a16:creationId xmlns:a16="http://schemas.microsoft.com/office/drawing/2014/main" id="{8815EBCC-BC74-D94F-AE43-084210265F31}"/>
              </a:ext>
            </a:extLst>
          </p:cNvPr>
          <p:cNvSpPr/>
          <p:nvPr/>
        </p:nvSpPr>
        <p:spPr>
          <a:xfrm>
            <a:off x="844965" y="1077286"/>
            <a:ext cx="10502069" cy="1815882"/>
          </a:xfrm>
          <a:prstGeom prst="rect">
            <a:avLst/>
          </a:prstGeom>
        </p:spPr>
        <p:txBody>
          <a:bodyPr wrap="square">
            <a:spAutoFit/>
          </a:bodyPr>
          <a:lstStyle/>
          <a:p>
            <a:pPr>
              <a:spcAft>
                <a:spcPts val="50"/>
              </a:spcAft>
            </a:pPr>
            <a:r>
              <a:rPr lang="en-US" sz="2800" dirty="0">
                <a:latin typeface="Arial" panose="020B0604020202020204" pitchFamily="34" charset="0"/>
                <a:ea typeface="Calibri" panose="020F0502020204030204" pitchFamily="34" charset="0"/>
                <a:cs typeface="Arial" panose="020B0604020202020204" pitchFamily="34" charset="0"/>
              </a:rPr>
              <a:t>The goal of this project is to determine whether you can confidently accept or reject the null hypothesis that bacterial growth is not statistically different between two experiments that will be randomly assigned to you.</a:t>
            </a:r>
            <a:endParaRPr lang="en-US" sz="4000" dirty="0">
              <a:effectLst/>
              <a:latin typeface="Arial" panose="020B0604020202020204" pitchFamily="34" charset="0"/>
              <a:ea typeface="Calibri" panose="020F0502020204030204" pitchFamily="34" charset="0"/>
              <a:cs typeface="Arial" panose="020B0604020202020204" pitchFamily="34" charset="0"/>
            </a:endParaRPr>
          </a:p>
        </p:txBody>
      </p:sp>
      <p:sp>
        <p:nvSpPr>
          <p:cNvPr id="8" name="Content Placeholder 2">
            <a:extLst>
              <a:ext uri="{FF2B5EF4-FFF2-40B4-BE49-F238E27FC236}">
                <a16:creationId xmlns:a16="http://schemas.microsoft.com/office/drawing/2014/main" id="{6C75DEC6-8FF2-8745-803A-3C405FCC3223}"/>
              </a:ext>
            </a:extLst>
          </p:cNvPr>
          <p:cNvSpPr>
            <a:spLocks noGrp="1"/>
          </p:cNvSpPr>
          <p:nvPr>
            <p:ph idx="1"/>
          </p:nvPr>
        </p:nvSpPr>
        <p:spPr>
          <a:xfrm>
            <a:off x="223837" y="3190705"/>
            <a:ext cx="11744325" cy="3332178"/>
          </a:xfrm>
        </p:spPr>
        <p:txBody>
          <a:bodyPr>
            <a:normAutofit fontScale="92500" lnSpcReduction="10000"/>
          </a:bodyPr>
          <a:lstStyle/>
          <a:p>
            <a:r>
              <a:rPr lang="en-US" sz="2800" u="sng" dirty="0"/>
              <a:t>Part 1</a:t>
            </a:r>
            <a:r>
              <a:rPr lang="en-US" sz="2800" dirty="0"/>
              <a:t>: This is your (last!) HW#8 where you will answer a series of questions designed to help you develop a scaffold code for the final project</a:t>
            </a:r>
          </a:p>
          <a:p>
            <a:pPr lvl="1"/>
            <a:r>
              <a:rPr lang="en-US" sz="2400" dirty="0"/>
              <a:t>Outcome: HW#8 is submitted normally and is not included in the final report.</a:t>
            </a:r>
          </a:p>
          <a:p>
            <a:pPr marL="0" indent="0">
              <a:buNone/>
            </a:pPr>
            <a:endParaRPr lang="en-US" sz="2800" dirty="0"/>
          </a:p>
          <a:p>
            <a:pPr marL="0" indent="0">
              <a:buNone/>
            </a:pPr>
            <a:endParaRPr lang="en-US" sz="2800" dirty="0"/>
          </a:p>
          <a:p>
            <a:r>
              <a:rPr lang="en-US" sz="2800" u="sng" dirty="0"/>
              <a:t>Part 2</a:t>
            </a:r>
            <a:r>
              <a:rPr lang="en-US" sz="2800" dirty="0"/>
              <a:t>: This is your final project where you will develop a rigorous image analysis pipeline to analyze a real experimental dataset</a:t>
            </a:r>
          </a:p>
          <a:p>
            <a:pPr lvl="1"/>
            <a:r>
              <a:rPr lang="en-US" sz="2400" dirty="0"/>
              <a:t>Outcome: final report, MATLAB code, and oral presentation</a:t>
            </a:r>
          </a:p>
        </p:txBody>
      </p:sp>
    </p:spTree>
    <p:extLst>
      <p:ext uri="{BB962C8B-B14F-4D97-AF65-F5344CB8AC3E}">
        <p14:creationId xmlns:p14="http://schemas.microsoft.com/office/powerpoint/2010/main" val="4243945698"/>
      </p:ext>
    </p:extLst>
  </p:cSld>
  <p:clrMapOvr>
    <a:masterClrMapping/>
  </p:clrMapOvr>
  <p:timing>
    <p:tnLst>
      <p:par>
        <p:cTn id="1" dur="indefinite" restart="never" nodeType="tmRoot">
          <p:childTnLst>
            <p:par>
              <p:cTn id="2"/>
            </p:par>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E714-9C84-AD4B-A65D-0517966D648D}"/>
              </a:ext>
            </a:extLst>
          </p:cNvPr>
          <p:cNvSpPr>
            <a:spLocks noGrp="1"/>
          </p:cNvSpPr>
          <p:nvPr>
            <p:ph type="title"/>
          </p:nvPr>
        </p:nvSpPr>
        <p:spPr/>
        <p:txBody>
          <a:bodyPr/>
          <a:lstStyle/>
          <a:p>
            <a:r>
              <a:rPr lang="en-US" dirty="0"/>
              <a:t>Part 2 continued</a:t>
            </a:r>
          </a:p>
        </p:txBody>
      </p:sp>
      <p:sp>
        <p:nvSpPr>
          <p:cNvPr id="3" name="Content Placeholder 2">
            <a:extLst>
              <a:ext uri="{FF2B5EF4-FFF2-40B4-BE49-F238E27FC236}">
                <a16:creationId xmlns:a16="http://schemas.microsoft.com/office/drawing/2014/main" id="{C77E3DEF-231C-6C44-A13C-F1AF0D71CDCD}"/>
              </a:ext>
            </a:extLst>
          </p:cNvPr>
          <p:cNvSpPr>
            <a:spLocks noGrp="1"/>
          </p:cNvSpPr>
          <p:nvPr>
            <p:ph idx="1"/>
          </p:nvPr>
        </p:nvSpPr>
        <p:spPr>
          <a:xfrm>
            <a:off x="0" y="914400"/>
            <a:ext cx="12095018" cy="5943600"/>
          </a:xfrm>
        </p:spPr>
        <p:txBody>
          <a:bodyPr>
            <a:noAutofit/>
          </a:bodyPr>
          <a:lstStyle/>
          <a:p>
            <a:pPr marL="0" indent="0">
              <a:buNone/>
            </a:pPr>
            <a:r>
              <a:rPr lang="en-US" sz="2800" dirty="0"/>
              <a:t>Task: Develop one image analysis pipeline that fairly processes data from multiple independent experiments despite the batch to batch and day to day variability that may occur</a:t>
            </a:r>
          </a:p>
          <a:p>
            <a:pPr marL="0" indent="0">
              <a:buNone/>
            </a:pPr>
            <a:endParaRPr lang="en-US" sz="2800" dirty="0"/>
          </a:p>
          <a:p>
            <a:pPr lvl="0"/>
            <a:r>
              <a:rPr lang="en-US" dirty="0"/>
              <a:t>Construct a rigorous image analysis pipeline that does the following:</a:t>
            </a:r>
            <a:endParaRPr lang="en-US" sz="3600" dirty="0"/>
          </a:p>
          <a:p>
            <a:pPr lvl="1"/>
            <a:r>
              <a:rPr lang="en-US" dirty="0"/>
              <a:t>Defines a metric for cells in the chamber, and plots a time course of cells (y-axis) vs. hours (x-axis). Examples include total fluorescence intensity, average intensity inside of the chamber, sum of all pixels above some threshold, etc.</a:t>
            </a:r>
            <a:endParaRPr lang="en-US" sz="3200" dirty="0"/>
          </a:p>
          <a:p>
            <a:pPr lvl="1"/>
            <a:r>
              <a:rPr lang="en-US" dirty="0"/>
              <a:t>Calculates growth rate from each time course. This metric can be defined in many ways, several of which we learned in class; you are free to choose whichever metric you want, but it must have units of cells hr</a:t>
            </a:r>
            <a:r>
              <a:rPr lang="en-US" baseline="30000" dirty="0"/>
              <a:t>-1</a:t>
            </a:r>
            <a:r>
              <a:rPr lang="en-US" dirty="0"/>
              <a:t>, where the units of cells depends on your definition from (a)(ex: pixels per </a:t>
            </a:r>
            <a:r>
              <a:rPr lang="en-US" dirty="0" err="1"/>
              <a:t>hr</a:t>
            </a:r>
            <a:r>
              <a:rPr lang="en-US" dirty="0"/>
              <a:t>) </a:t>
            </a:r>
            <a:endParaRPr lang="en-US" sz="3200" dirty="0"/>
          </a:p>
          <a:p>
            <a:pPr lvl="1"/>
            <a:r>
              <a:rPr lang="en-US" dirty="0"/>
              <a:t>Determines whether the average growth rate is statistically different between the two experiments.</a:t>
            </a:r>
          </a:p>
          <a:p>
            <a:pPr lvl="1"/>
            <a:endParaRPr lang="en-US" sz="3200" dirty="0"/>
          </a:p>
          <a:p>
            <a:pPr lvl="0"/>
            <a:r>
              <a:rPr lang="en-US" dirty="0"/>
              <a:t>Write a report that meets the guidelines described in the assignment document.</a:t>
            </a:r>
            <a:endParaRPr lang="en-US" sz="3600" dirty="0"/>
          </a:p>
          <a:p>
            <a:pPr lvl="2"/>
            <a:endParaRPr lang="en-US" sz="2000" dirty="0"/>
          </a:p>
        </p:txBody>
      </p:sp>
    </p:spTree>
    <p:extLst>
      <p:ext uri="{BB962C8B-B14F-4D97-AF65-F5344CB8AC3E}">
        <p14:creationId xmlns:p14="http://schemas.microsoft.com/office/powerpoint/2010/main" val="2544180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D2FF8-1FDF-3941-97B1-A03ACAB8309E}"/>
              </a:ext>
            </a:extLst>
          </p:cNvPr>
          <p:cNvSpPr>
            <a:spLocks noGrp="1"/>
          </p:cNvSpPr>
          <p:nvPr>
            <p:ph type="title"/>
          </p:nvPr>
        </p:nvSpPr>
        <p:spPr/>
        <p:txBody>
          <a:bodyPr/>
          <a:lstStyle/>
          <a:p>
            <a:r>
              <a:rPr lang="en-US" dirty="0"/>
              <a:t>Components of Part 2 (see assignment for details) </a:t>
            </a:r>
          </a:p>
        </p:txBody>
      </p:sp>
      <p:sp>
        <p:nvSpPr>
          <p:cNvPr id="3" name="Content Placeholder 2">
            <a:extLst>
              <a:ext uri="{FF2B5EF4-FFF2-40B4-BE49-F238E27FC236}">
                <a16:creationId xmlns:a16="http://schemas.microsoft.com/office/drawing/2014/main" id="{9256B4B1-1C9A-E04E-BCBE-4595905A2581}"/>
              </a:ext>
            </a:extLst>
          </p:cNvPr>
          <p:cNvSpPr>
            <a:spLocks noGrp="1"/>
          </p:cNvSpPr>
          <p:nvPr>
            <p:ph idx="1"/>
          </p:nvPr>
        </p:nvSpPr>
        <p:spPr>
          <a:xfrm>
            <a:off x="223837" y="1030909"/>
            <a:ext cx="11744325" cy="1286528"/>
          </a:xfrm>
        </p:spPr>
        <p:txBody>
          <a:bodyPr>
            <a:normAutofit/>
          </a:bodyPr>
          <a:lstStyle/>
          <a:p>
            <a:pPr marL="0" indent="0">
              <a:buNone/>
            </a:pPr>
            <a:r>
              <a:rPr lang="en-US" sz="2000" dirty="0"/>
              <a:t>Pre-analysis (due next week): Watch the videos you are assigned and write a short paragraph (&lt; 300 words) that discusses a general framework for your analysis pipeline. Include any important considerations and challenges that you anticipate in order to ensure that </a:t>
            </a:r>
            <a:r>
              <a:rPr lang="en-US" sz="2000" i="1" dirty="0"/>
              <a:t>one </a:t>
            </a:r>
            <a:r>
              <a:rPr lang="en-US" sz="2000" dirty="0"/>
              <a:t>algorithm processes </a:t>
            </a:r>
            <a:r>
              <a:rPr lang="en-US" sz="2000" i="1" dirty="0"/>
              <a:t>all</a:t>
            </a:r>
            <a:r>
              <a:rPr lang="en-US" sz="2000" dirty="0"/>
              <a:t> videos are fairly.</a:t>
            </a:r>
          </a:p>
          <a:p>
            <a:pPr marL="457200" indent="-457200">
              <a:buAutoNum type="arabicPeriod"/>
            </a:pPr>
            <a:endParaRPr lang="en-US" sz="2000" dirty="0"/>
          </a:p>
        </p:txBody>
      </p:sp>
      <p:graphicFrame>
        <p:nvGraphicFramePr>
          <p:cNvPr id="5" name="Table 4">
            <a:extLst>
              <a:ext uri="{FF2B5EF4-FFF2-40B4-BE49-F238E27FC236}">
                <a16:creationId xmlns:a16="http://schemas.microsoft.com/office/drawing/2014/main" id="{2306CCC4-0FE3-274D-9B3E-1276DEFE884E}"/>
              </a:ext>
            </a:extLst>
          </p:cNvPr>
          <p:cNvGraphicFramePr>
            <a:graphicFrameLocks noGrp="1"/>
          </p:cNvGraphicFramePr>
          <p:nvPr>
            <p:extLst>
              <p:ext uri="{D42A27DB-BD31-4B8C-83A1-F6EECF244321}">
                <p14:modId xmlns:p14="http://schemas.microsoft.com/office/powerpoint/2010/main" val="2204401631"/>
              </p:ext>
            </p:extLst>
          </p:nvPr>
        </p:nvGraphicFramePr>
        <p:xfrm>
          <a:off x="957126" y="3168964"/>
          <a:ext cx="10277746" cy="1371600"/>
        </p:xfrm>
        <a:graphic>
          <a:graphicData uri="http://schemas.openxmlformats.org/drawingml/2006/table">
            <a:tbl>
              <a:tblPr firstRow="1" firstCol="1" bandRow="1">
                <a:tableStyleId>{616DA210-FB5B-4158-B5E0-FEB733F419BA}</a:tableStyleId>
              </a:tblPr>
              <a:tblGrid>
                <a:gridCol w="4189226">
                  <a:extLst>
                    <a:ext uri="{9D8B030D-6E8A-4147-A177-3AD203B41FA5}">
                      <a16:colId xmlns:a16="http://schemas.microsoft.com/office/drawing/2014/main" val="2981513031"/>
                    </a:ext>
                  </a:extLst>
                </a:gridCol>
                <a:gridCol w="1116419">
                  <a:extLst>
                    <a:ext uri="{9D8B030D-6E8A-4147-A177-3AD203B41FA5}">
                      <a16:colId xmlns:a16="http://schemas.microsoft.com/office/drawing/2014/main" val="2042594689"/>
                    </a:ext>
                  </a:extLst>
                </a:gridCol>
                <a:gridCol w="2186801">
                  <a:extLst>
                    <a:ext uri="{9D8B030D-6E8A-4147-A177-3AD203B41FA5}">
                      <a16:colId xmlns:a16="http://schemas.microsoft.com/office/drawing/2014/main" val="3180795838"/>
                    </a:ext>
                  </a:extLst>
                </a:gridCol>
                <a:gridCol w="2785300">
                  <a:extLst>
                    <a:ext uri="{9D8B030D-6E8A-4147-A177-3AD203B41FA5}">
                      <a16:colId xmlns:a16="http://schemas.microsoft.com/office/drawing/2014/main" val="2181056616"/>
                    </a:ext>
                  </a:extLst>
                </a:gridCol>
              </a:tblGrid>
              <a:tr h="173194">
                <a:tc>
                  <a:txBody>
                    <a:bodyPr/>
                    <a:lstStyle/>
                    <a:p>
                      <a:pPr marL="0" marR="0">
                        <a:spcBef>
                          <a:spcPts val="0"/>
                        </a:spcBef>
                        <a:spcAft>
                          <a:spcPts val="50"/>
                        </a:spcAft>
                      </a:pPr>
                      <a:r>
                        <a:rPr lang="en-US" sz="1800" u="sng" dirty="0">
                          <a:effectLst/>
                        </a:rPr>
                        <a:t>Action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a:effectLst/>
                        </a:rPr>
                        <a:t>Points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dirty="0">
                          <a:effectLst/>
                        </a:rPr>
                        <a:t>Due date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u="sng">
                          <a:effectLst/>
                        </a:rPr>
                        <a:t>Where to hand it in?</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43367698"/>
                  </a:ext>
                </a:extLst>
              </a:tr>
              <a:tr h="173194">
                <a:tc>
                  <a:txBody>
                    <a:bodyPr/>
                    <a:lstStyle/>
                    <a:p>
                      <a:pPr marL="0" marR="0">
                        <a:spcBef>
                          <a:spcPts val="0"/>
                        </a:spcBef>
                        <a:spcAft>
                          <a:spcPts val="50"/>
                        </a:spcAft>
                      </a:pPr>
                      <a:r>
                        <a:rPr lang="en-US" sz="1800" dirty="0">
                          <a:effectLst/>
                        </a:rPr>
                        <a:t>Pre-analysis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5</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April 13</a:t>
                      </a:r>
                      <a:r>
                        <a:rPr lang="en-US" sz="1800" baseline="30000">
                          <a:effectLst/>
                        </a:rPr>
                        <a:t>th</a:t>
                      </a:r>
                      <a:r>
                        <a:rPr lang="en-US" sz="1800">
                          <a:effectLst/>
                        </a:rPr>
                        <a:t>, 11:59p</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Email</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73244163"/>
                  </a:ext>
                </a:extLst>
              </a:tr>
              <a:tr h="96752">
                <a:tc>
                  <a:txBody>
                    <a:bodyPr/>
                    <a:lstStyle/>
                    <a:p>
                      <a:pPr marL="0" marR="0">
                        <a:spcBef>
                          <a:spcPts val="0"/>
                        </a:spcBef>
                        <a:spcAft>
                          <a:spcPts val="50"/>
                        </a:spcAft>
                      </a:pPr>
                      <a:r>
                        <a:rPr lang="en-US" sz="1800" dirty="0">
                          <a:effectLst/>
                        </a:rPr>
                        <a:t>Written report: main text and .m files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60</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April 28</a:t>
                      </a:r>
                      <a:r>
                        <a:rPr lang="en-US" sz="1800" baseline="30000" dirty="0">
                          <a:effectLst/>
                        </a:rPr>
                        <a:t>th</a:t>
                      </a:r>
                      <a:r>
                        <a:rPr lang="en-US" sz="1800" dirty="0">
                          <a:effectLst/>
                        </a:rPr>
                        <a:t>, 12:59p </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Courseworks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5414976"/>
                  </a:ext>
                </a:extLst>
              </a:tr>
              <a:tr h="173194">
                <a:tc>
                  <a:txBody>
                    <a:bodyPr/>
                    <a:lstStyle/>
                    <a:p>
                      <a:pPr marL="0" marR="0">
                        <a:spcBef>
                          <a:spcPts val="0"/>
                        </a:spcBef>
                        <a:spcAft>
                          <a:spcPts val="50"/>
                        </a:spcAft>
                      </a:pPr>
                      <a:r>
                        <a:rPr lang="en-US" sz="1800" dirty="0">
                          <a:effectLst/>
                        </a:rPr>
                        <a:t>HW #8</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16</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April 28</a:t>
                      </a:r>
                      <a:r>
                        <a:rPr lang="en-US" sz="1800" baseline="30000">
                          <a:effectLst/>
                        </a:rPr>
                        <a:t>th</a:t>
                      </a:r>
                      <a:r>
                        <a:rPr lang="en-US" sz="1800">
                          <a:effectLst/>
                        </a:rPr>
                        <a:t>, 12:59p</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Courseworks</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88122327"/>
                  </a:ext>
                </a:extLst>
              </a:tr>
              <a:tr h="173194">
                <a:tc>
                  <a:txBody>
                    <a:bodyPr/>
                    <a:lstStyle/>
                    <a:p>
                      <a:pPr marL="0" marR="0">
                        <a:spcBef>
                          <a:spcPts val="0"/>
                        </a:spcBef>
                        <a:spcAft>
                          <a:spcPts val="50"/>
                        </a:spcAft>
                      </a:pPr>
                      <a:r>
                        <a:rPr lang="en-US" sz="1800" dirty="0">
                          <a:effectLst/>
                        </a:rPr>
                        <a:t>Oral presentation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a:effectLst/>
                        </a:rPr>
                        <a:t>35</a:t>
                      </a:r>
                      <a:endParaRPr lang="en-US" sz="2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a:effectLst/>
                        </a:rPr>
                        <a:t>April 28</a:t>
                      </a:r>
                      <a:r>
                        <a:rPr lang="en-US" sz="1800" baseline="30000" dirty="0">
                          <a:effectLst/>
                        </a:rPr>
                        <a:t>th</a:t>
                      </a:r>
                      <a:r>
                        <a:rPr lang="en-US" sz="1800" dirty="0">
                          <a:effectLst/>
                        </a:rPr>
                        <a:t>, 12:59p</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50"/>
                        </a:spcAft>
                      </a:pPr>
                      <a:r>
                        <a:rPr lang="en-US" sz="1800" dirty="0" err="1">
                          <a:effectLst/>
                        </a:rPr>
                        <a:t>Courseworks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14374292"/>
                  </a:ext>
                </a:extLst>
              </a:tr>
            </a:tbl>
          </a:graphicData>
        </a:graphic>
      </p:graphicFrame>
      <p:sp>
        <p:nvSpPr>
          <p:cNvPr id="6" name="TextBox 5">
            <a:extLst>
              <a:ext uri="{FF2B5EF4-FFF2-40B4-BE49-F238E27FC236}">
                <a16:creationId xmlns:a16="http://schemas.microsoft.com/office/drawing/2014/main" id="{0FA8B8F5-590B-A143-BD09-2C584F20DC18}"/>
              </a:ext>
            </a:extLst>
          </p:cNvPr>
          <p:cNvSpPr txBox="1"/>
          <p:nvPr/>
        </p:nvSpPr>
        <p:spPr>
          <a:xfrm>
            <a:off x="0" y="6211669"/>
            <a:ext cx="11693236" cy="646331"/>
          </a:xfrm>
          <a:prstGeom prst="rect">
            <a:avLst/>
          </a:prstGeom>
          <a:noFill/>
        </p:spPr>
        <p:txBody>
          <a:bodyPr wrap="square" rtlCol="0">
            <a:spAutoFit/>
          </a:bodyPr>
          <a:lstStyle/>
          <a:p>
            <a:r>
              <a:rPr lang="en-US" dirty="0"/>
              <a:t>Note: Points are included so you can see how I value each component, but will not be distributed unless specifically asked for</a:t>
            </a:r>
          </a:p>
        </p:txBody>
      </p:sp>
    </p:spTree>
    <p:extLst>
      <p:ext uri="{BB962C8B-B14F-4D97-AF65-F5344CB8AC3E}">
        <p14:creationId xmlns:p14="http://schemas.microsoft.com/office/powerpoint/2010/main" val="213796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9BE1BD-AE2F-AA40-B011-F8F1DE8DDF12}"/>
              </a:ext>
            </a:extLst>
          </p:cNvPr>
          <p:cNvSpPr>
            <a:spLocks noGrp="1"/>
          </p:cNvSpPr>
          <p:nvPr>
            <p:ph idx="13"/>
          </p:nvPr>
        </p:nvSpPr>
        <p:spPr/>
        <p:txBody>
          <a:bodyPr/>
          <a:lstStyle/>
          <a:p>
            <a:r>
              <a:rPr lang="en-US" dirty="0"/>
              <a:t>Video analysis</a:t>
            </a:r>
          </a:p>
        </p:txBody>
      </p:sp>
      <p:graphicFrame>
        <p:nvGraphicFramePr>
          <p:cNvPr id="4" name="Table 3">
            <a:extLst>
              <a:ext uri="{FF2B5EF4-FFF2-40B4-BE49-F238E27FC236}">
                <a16:creationId xmlns:a16="http://schemas.microsoft.com/office/drawing/2014/main" id="{A54798FD-482B-A541-94CD-E9B58CCE09F0}"/>
              </a:ext>
            </a:extLst>
          </p:cNvPr>
          <p:cNvGraphicFramePr>
            <a:graphicFrameLocks noGrp="1"/>
          </p:cNvGraphicFramePr>
          <p:nvPr>
            <p:extLst>
              <p:ext uri="{D42A27DB-BD31-4B8C-83A1-F6EECF244321}">
                <p14:modId xmlns:p14="http://schemas.microsoft.com/office/powerpoint/2010/main" val="42626226"/>
              </p:ext>
            </p:extLst>
          </p:nvPr>
        </p:nvGraphicFramePr>
        <p:xfrm>
          <a:off x="599661" y="1875707"/>
          <a:ext cx="10992678" cy="2407920"/>
        </p:xfrm>
        <a:graphic>
          <a:graphicData uri="http://schemas.openxmlformats.org/drawingml/2006/table">
            <a:tbl>
              <a:tblPr firstRow="1" bandRow="1">
                <a:tableStyleId>{5940675A-B579-460E-94D1-54222C63F5DA}</a:tableStyleId>
              </a:tblPr>
              <a:tblGrid>
                <a:gridCol w="4526521">
                  <a:extLst>
                    <a:ext uri="{9D8B030D-6E8A-4147-A177-3AD203B41FA5}">
                      <a16:colId xmlns:a16="http://schemas.microsoft.com/office/drawing/2014/main" val="2218666859"/>
                    </a:ext>
                  </a:extLst>
                </a:gridCol>
                <a:gridCol w="6466157">
                  <a:extLst>
                    <a:ext uri="{9D8B030D-6E8A-4147-A177-3AD203B41FA5}">
                      <a16:colId xmlns:a16="http://schemas.microsoft.com/office/drawing/2014/main" val="2730606494"/>
                    </a:ext>
                  </a:extLst>
                </a:gridCol>
              </a:tblGrid>
              <a:tr h="370840">
                <a:tc>
                  <a:txBody>
                    <a:bodyPr/>
                    <a:lstStyle/>
                    <a:p>
                      <a:r>
                        <a:rPr lang="en-US" sz="2800" b="1" dirty="0" err="1">
                          <a:latin typeface="Courier" pitchFamily="2" charset="0"/>
                        </a:rPr>
                        <a:t>dvread</a:t>
                      </a:r>
                      <a:r>
                        <a:rPr lang="en-US" sz="2800" b="1" dirty="0">
                          <a:latin typeface="Courier" pitchFamily="2" charset="0"/>
                        </a:rPr>
                        <a:t> (filename)</a:t>
                      </a:r>
                      <a:endParaRPr lang="en-US" sz="2800" b="1" dirty="0">
                        <a:solidFill>
                          <a:schemeClr val="tx1"/>
                        </a:solidFill>
                        <a:latin typeface="Courier" pitchFamily="2" charset="0"/>
                      </a:endParaRPr>
                    </a:p>
                  </a:txBody>
                  <a:tcPr>
                    <a:solidFill>
                      <a:schemeClr val="bg1">
                        <a:lumMod val="75000"/>
                      </a:schemeClr>
                    </a:solidFill>
                  </a:tcPr>
                </a:tc>
                <a:tc>
                  <a:txBody>
                    <a:bodyPr/>
                    <a:lstStyle/>
                    <a:p>
                      <a:r>
                        <a:rPr lang="en-US" sz="2800" dirty="0"/>
                        <a:t>Use this to read in .dv files (dv are delta vision proprietary format)</a:t>
                      </a:r>
                      <a:endParaRPr lang="en-US" sz="2800" dirty="0">
                        <a:solidFill>
                          <a:schemeClr val="tx1"/>
                        </a:solidFill>
                      </a:endParaRPr>
                    </a:p>
                  </a:txBody>
                  <a:tcPr>
                    <a:solidFill>
                      <a:schemeClr val="bg1">
                        <a:lumMod val="75000"/>
                      </a:schemeClr>
                    </a:solidFill>
                  </a:tcPr>
                </a:tc>
                <a:extLst>
                  <a:ext uri="{0D108BD9-81ED-4DB2-BD59-A6C34878D82A}">
                    <a16:rowId xmlns:a16="http://schemas.microsoft.com/office/drawing/2014/main" val="3937251722"/>
                  </a:ext>
                </a:extLst>
              </a:tr>
              <a:tr h="370840">
                <a:tc>
                  <a:txBody>
                    <a:bodyPr/>
                    <a:lstStyle/>
                    <a:p>
                      <a:r>
                        <a:rPr lang="en-US" sz="2800" b="1" dirty="0">
                          <a:solidFill>
                            <a:schemeClr val="tx1"/>
                          </a:solidFill>
                          <a:latin typeface="Courier" pitchFamily="2" charset="0"/>
                        </a:rPr>
                        <a:t>uint8</a:t>
                      </a:r>
                    </a:p>
                  </a:txBody>
                  <a:tcPr>
                    <a:solidFill>
                      <a:schemeClr val="bg1">
                        <a:lumMod val="75000"/>
                      </a:schemeClr>
                    </a:solidFill>
                  </a:tcPr>
                </a:tc>
                <a:tc>
                  <a:txBody>
                    <a:bodyPr/>
                    <a:lstStyle/>
                    <a:p>
                      <a:r>
                        <a:rPr lang="en-US" sz="2800" dirty="0">
                          <a:solidFill>
                            <a:schemeClr val="tx1"/>
                          </a:solidFill>
                        </a:rPr>
                        <a:t>Convert images not of the class uint8 into uint8</a:t>
                      </a:r>
                    </a:p>
                  </a:txBody>
                  <a:tcPr>
                    <a:solidFill>
                      <a:schemeClr val="bg1">
                        <a:lumMod val="75000"/>
                      </a:schemeClr>
                    </a:solidFill>
                  </a:tcPr>
                </a:tc>
                <a:extLst>
                  <a:ext uri="{0D108BD9-81ED-4DB2-BD59-A6C34878D82A}">
                    <a16:rowId xmlns:a16="http://schemas.microsoft.com/office/drawing/2014/main" val="1794699100"/>
                  </a:ext>
                </a:extLst>
              </a:tr>
              <a:tr h="370840">
                <a:tc>
                  <a:txBody>
                    <a:bodyPr/>
                    <a:lstStyle/>
                    <a:p>
                      <a:r>
                        <a:rPr lang="en-US" sz="2800" b="1" dirty="0" err="1">
                          <a:solidFill>
                            <a:schemeClr val="tx1"/>
                          </a:solidFill>
                          <a:latin typeface="Courier" pitchFamily="2" charset="0"/>
                        </a:rPr>
                        <a:t>implay</a:t>
                      </a:r>
                      <a:endParaRPr lang="en-US" sz="2800" b="1" dirty="0">
                        <a:solidFill>
                          <a:schemeClr val="tx1"/>
                        </a:solidFill>
                        <a:latin typeface="Courier" pitchFamily="2" charset="0"/>
                      </a:endParaRPr>
                    </a:p>
                  </a:txBody>
                  <a:tcPr>
                    <a:solidFill>
                      <a:schemeClr val="bg1">
                        <a:lumMod val="75000"/>
                      </a:schemeClr>
                    </a:solidFill>
                  </a:tcPr>
                </a:tc>
                <a:tc>
                  <a:txBody>
                    <a:bodyPr/>
                    <a:lstStyle/>
                    <a:p>
                      <a:r>
                        <a:rPr lang="en-US" sz="2800" dirty="0">
                          <a:solidFill>
                            <a:schemeClr val="tx1"/>
                          </a:solidFill>
                        </a:rPr>
                        <a:t>Plays .</a:t>
                      </a:r>
                      <a:r>
                        <a:rPr lang="en-US" sz="2800" dirty="0" err="1">
                          <a:solidFill>
                            <a:schemeClr val="tx1"/>
                          </a:solidFill>
                        </a:rPr>
                        <a:t>avi</a:t>
                      </a:r>
                      <a:r>
                        <a:rPr lang="en-US" sz="2800" dirty="0">
                          <a:solidFill>
                            <a:schemeClr val="tx1"/>
                          </a:solidFill>
                        </a:rPr>
                        <a:t> files in MATLAB</a:t>
                      </a:r>
                    </a:p>
                  </a:txBody>
                  <a:tcPr>
                    <a:solidFill>
                      <a:schemeClr val="bg1">
                        <a:lumMod val="75000"/>
                      </a:schemeClr>
                    </a:solidFill>
                  </a:tcPr>
                </a:tc>
                <a:extLst>
                  <a:ext uri="{0D108BD9-81ED-4DB2-BD59-A6C34878D82A}">
                    <a16:rowId xmlns:a16="http://schemas.microsoft.com/office/drawing/2014/main" val="1578087747"/>
                  </a:ext>
                </a:extLst>
              </a:tr>
            </a:tbl>
          </a:graphicData>
        </a:graphic>
      </p:graphicFrame>
      <p:sp>
        <p:nvSpPr>
          <p:cNvPr id="5" name="TextBox 4">
            <a:extLst>
              <a:ext uri="{FF2B5EF4-FFF2-40B4-BE49-F238E27FC236}">
                <a16:creationId xmlns:a16="http://schemas.microsoft.com/office/drawing/2014/main" id="{013A36A7-9CAE-AE49-8143-0E1193007004}"/>
              </a:ext>
            </a:extLst>
          </p:cNvPr>
          <p:cNvSpPr txBox="1"/>
          <p:nvPr/>
        </p:nvSpPr>
        <p:spPr>
          <a:xfrm>
            <a:off x="223838" y="5682086"/>
            <a:ext cx="10840280" cy="1015663"/>
          </a:xfrm>
          <a:prstGeom prst="rect">
            <a:avLst/>
          </a:prstGeom>
          <a:noFill/>
        </p:spPr>
        <p:txBody>
          <a:bodyPr wrap="square" rtlCol="0">
            <a:spAutoFit/>
          </a:bodyPr>
          <a:lstStyle/>
          <a:p>
            <a:pPr lvl="0"/>
            <a:r>
              <a:rPr lang="en-US" sz="2000" dirty="0"/>
              <a:t>The folder </a:t>
            </a:r>
            <a:r>
              <a:rPr lang="en-US" sz="2000" dirty="0" err="1"/>
              <a:t>DVfiles</a:t>
            </a:r>
            <a:r>
              <a:rPr lang="en-US" sz="2000" dirty="0"/>
              <a:t> contains movie files in the format .dv and .</a:t>
            </a:r>
            <a:r>
              <a:rPr lang="en-US" sz="2000" dirty="0" err="1"/>
              <a:t>avi</a:t>
            </a:r>
            <a:r>
              <a:rPr lang="en-US" sz="2000" dirty="0"/>
              <a:t>. </a:t>
            </a:r>
          </a:p>
          <a:p>
            <a:pPr marL="342900" lvl="0" indent="-342900">
              <a:buFont typeface="Arial" panose="020B0604020202020204" pitchFamily="34" charset="0"/>
              <a:buChar char="•"/>
            </a:pPr>
            <a:r>
              <a:rPr lang="en-US" sz="2000" dirty="0"/>
              <a:t>.dv files are the raw dataset and should be used for MATLAB analysis. </a:t>
            </a:r>
          </a:p>
          <a:p>
            <a:pPr marL="342900" lvl="0" indent="-342900">
              <a:buFont typeface="Arial" panose="020B0604020202020204" pitchFamily="34" charset="0"/>
              <a:buChar char="•"/>
            </a:pPr>
            <a:r>
              <a:rPr lang="en-US" sz="2000" dirty="0"/>
              <a:t>.</a:t>
            </a:r>
            <a:r>
              <a:rPr lang="en-US" sz="2000" dirty="0" err="1"/>
              <a:t>avi</a:t>
            </a:r>
            <a:r>
              <a:rPr lang="en-US" sz="2000" dirty="0"/>
              <a:t> files are for visualization purposes only.</a:t>
            </a:r>
          </a:p>
        </p:txBody>
      </p:sp>
    </p:spTree>
    <p:extLst>
      <p:ext uri="{BB962C8B-B14F-4D97-AF65-F5344CB8AC3E}">
        <p14:creationId xmlns:p14="http://schemas.microsoft.com/office/powerpoint/2010/main" val="196109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FC478B-952A-F04D-8FB2-7ADFC364E716}"/>
              </a:ext>
            </a:extLst>
          </p:cNvPr>
          <p:cNvSpPr>
            <a:spLocks noGrp="1"/>
          </p:cNvSpPr>
          <p:nvPr>
            <p:ph type="title"/>
          </p:nvPr>
        </p:nvSpPr>
        <p:spPr/>
        <p:txBody>
          <a:bodyPr>
            <a:normAutofit/>
          </a:bodyPr>
          <a:lstStyle/>
          <a:p>
            <a:r>
              <a:rPr lang="en-US" dirty="0"/>
              <a:t>Folder structure</a:t>
            </a:r>
          </a:p>
        </p:txBody>
      </p:sp>
      <p:sp>
        <p:nvSpPr>
          <p:cNvPr id="2" name="Rectangle 1">
            <a:extLst>
              <a:ext uri="{FF2B5EF4-FFF2-40B4-BE49-F238E27FC236}">
                <a16:creationId xmlns:a16="http://schemas.microsoft.com/office/drawing/2014/main" id="{41E71890-0044-A943-A8C2-1182E22A62E1}"/>
              </a:ext>
            </a:extLst>
          </p:cNvPr>
          <p:cNvSpPr/>
          <p:nvPr/>
        </p:nvSpPr>
        <p:spPr>
          <a:xfrm>
            <a:off x="313980" y="1541498"/>
            <a:ext cx="6671611" cy="4093428"/>
          </a:xfrm>
          <a:prstGeom prst="rect">
            <a:avLst/>
          </a:prstGeom>
        </p:spPr>
        <p:txBody>
          <a:bodyPr wrap="square">
            <a:spAutoFit/>
          </a:bodyPr>
          <a:lstStyle/>
          <a:p>
            <a:r>
              <a:rPr lang="en-US" sz="2000" dirty="0"/>
              <a:t>You should have the following two folders in the directory where you write your image analysis scripts/functions:</a:t>
            </a:r>
          </a:p>
          <a:p>
            <a:endParaRPr lang="en-US" sz="2000" dirty="0"/>
          </a:p>
          <a:p>
            <a:pPr marL="285750" indent="-285750">
              <a:buFont typeface="Arial" panose="020B0604020202020204" pitchFamily="34" charset="0"/>
              <a:buChar char="•"/>
            </a:pPr>
            <a:r>
              <a:rPr lang="en-US" sz="2000" dirty="0" err="1"/>
              <a:t>DVfiles</a:t>
            </a:r>
            <a:r>
              <a:rPr lang="en-US" sz="2000" dirty="0"/>
              <a:t>: On google drive, this folder has all 24 .dv files and all 24 .</a:t>
            </a:r>
            <a:r>
              <a:rPr lang="en-US" sz="2000" dirty="0" err="1"/>
              <a:t>avi</a:t>
            </a:r>
            <a:r>
              <a:rPr lang="en-US" sz="2000" dirty="0"/>
              <a:t> files. On your local computer, </a:t>
            </a:r>
            <a:r>
              <a:rPr lang="en-US" sz="2000" i="1" dirty="0"/>
              <a:t>only download the 6 files that are relevant to you </a:t>
            </a:r>
            <a:r>
              <a:rPr lang="en-US" sz="2000" dirty="0"/>
              <a:t>(these files are large!) and store in a folder with the same name</a:t>
            </a:r>
            <a:endParaRPr lang="en-US" sz="2000" i="1" dirty="0"/>
          </a:p>
          <a:p>
            <a:pPr marL="742950" lvl="1" indent="-285750">
              <a:buFont typeface="Arial" panose="020B0604020202020204" pitchFamily="34" charset="0"/>
              <a:buChar char="•"/>
            </a:pPr>
            <a:r>
              <a:rPr lang="en-US" sz="2000" dirty="0"/>
              <a:t>Use .dv files for all MATLAB analysis (this is the raw data). </a:t>
            </a:r>
          </a:p>
          <a:p>
            <a:pPr marL="742950" lvl="1" indent="-285750">
              <a:buFont typeface="Arial" panose="020B0604020202020204" pitchFamily="34" charset="0"/>
              <a:buChar char="•"/>
            </a:pPr>
            <a:r>
              <a:rPr lang="en-US" sz="2000" dirty="0"/>
              <a:t>.</a:t>
            </a:r>
            <a:r>
              <a:rPr lang="en-US" sz="2000" dirty="0" err="1"/>
              <a:t>avi</a:t>
            </a:r>
            <a:r>
              <a:rPr lang="en-US" sz="2000" dirty="0"/>
              <a:t> files are for visualization purposes only. </a:t>
            </a:r>
          </a:p>
          <a:p>
            <a:pPr marL="285750" lvl="0" indent="-285750">
              <a:buFont typeface="Arial" panose="020B0604020202020204" pitchFamily="34" charset="0"/>
              <a:buChar char="•"/>
            </a:pPr>
            <a:endParaRPr lang="en-US" sz="2000" dirty="0"/>
          </a:p>
          <a:p>
            <a:pPr marL="285750" lvl="0" indent="-285750">
              <a:buFont typeface="Arial" panose="020B0604020202020204" pitchFamily="34" charset="0"/>
              <a:buChar char="•"/>
            </a:pPr>
            <a:r>
              <a:rPr lang="en-US" sz="2000" dirty="0" err="1"/>
              <a:t>bfmatlab</a:t>
            </a:r>
            <a:r>
              <a:rPr lang="en-US" sz="2000" dirty="0"/>
              <a:t>: download this folder directly from </a:t>
            </a:r>
            <a:r>
              <a:rPr lang="en-US" sz="2000" dirty="0" err="1"/>
              <a:t>bfmatlab</a:t>
            </a:r>
            <a:endParaRPr lang="en-US" sz="2000" dirty="0"/>
          </a:p>
        </p:txBody>
      </p:sp>
      <p:pic>
        <p:nvPicPr>
          <p:cNvPr id="5" name="Picture 4">
            <a:extLst>
              <a:ext uri="{FF2B5EF4-FFF2-40B4-BE49-F238E27FC236}">
                <a16:creationId xmlns:a16="http://schemas.microsoft.com/office/drawing/2014/main" id="{6958CC0C-D54B-BA40-BF3B-E54742E30B2F}"/>
              </a:ext>
            </a:extLst>
          </p:cNvPr>
          <p:cNvPicPr>
            <a:picLocks noChangeAspect="1"/>
          </p:cNvPicPr>
          <p:nvPr/>
        </p:nvPicPr>
        <p:blipFill>
          <a:blip r:embed="rId2"/>
          <a:stretch>
            <a:fillRect/>
          </a:stretch>
        </p:blipFill>
        <p:spPr>
          <a:xfrm>
            <a:off x="7256106" y="3271893"/>
            <a:ext cx="4356100" cy="1143000"/>
          </a:xfrm>
          <a:prstGeom prst="rect">
            <a:avLst/>
          </a:prstGeom>
          <a:ln>
            <a:solidFill>
              <a:schemeClr val="tx1"/>
            </a:solidFill>
          </a:ln>
        </p:spPr>
      </p:pic>
    </p:spTree>
    <p:extLst>
      <p:ext uri="{BB962C8B-B14F-4D97-AF65-F5344CB8AC3E}">
        <p14:creationId xmlns:p14="http://schemas.microsoft.com/office/powerpoint/2010/main" val="1039177974"/>
      </p:ext>
    </p:extLst>
  </p:cSld>
  <p:clrMapOvr>
    <a:masterClrMapping/>
  </p:clrMapOvr>
</p:sld>
</file>

<file path=ppt/theme/theme1.xml><?xml version="1.0" encoding="utf-8"?>
<a:theme xmlns:a="http://schemas.openxmlformats.org/drawingml/2006/main" name="master_teaching">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ster_teaching" id="{1BE8E047-FA13-F543-B4E1-20EA85A67406}" vid="{E12ACB2C-7AA4-5248-BBB9-B5DCE8C0D01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master_teaching</Template>
  <TotalTime>4409</TotalTime>
  <Words>1580</Words>
  <Application>Microsoft Macintosh PowerPoint</Application>
  <PresentationFormat>Widescreen</PresentationFormat>
  <Paragraphs>212</Paragraphs>
  <Slides>16</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Courier</vt:lpstr>
      <vt:lpstr>master_teaching</vt:lpstr>
      <vt:lpstr>MATLAB for Scientists Lecture 9: Independent final project</vt:lpstr>
      <vt:lpstr>PowerPoint Presentation</vt:lpstr>
      <vt:lpstr>Project overview</vt:lpstr>
      <vt:lpstr>Experimental dataset</vt:lpstr>
      <vt:lpstr>Overall project goal</vt:lpstr>
      <vt:lpstr>Part 2 continued</vt:lpstr>
      <vt:lpstr>Components of Part 2 (see assignment for details) </vt:lpstr>
      <vt:lpstr>PowerPoint Presentation</vt:lpstr>
      <vt:lpstr>Folder structure</vt:lpstr>
      <vt:lpstr>Importing .dv (delta vision) files</vt:lpstr>
      <vt:lpstr>A video is a stored as cell array of images</vt:lpstr>
      <vt:lpstr>Never work in uint16 class!!!! ALWAYS convert to uint8</vt:lpstr>
      <vt:lpstr>PowerPoint Presentation</vt:lpstr>
      <vt:lpstr>Experiment assignments</vt:lpstr>
      <vt:lpstr>Final thoughts</vt:lpstr>
      <vt:lpstr>How do I begin?????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Allison Lopatkin</cp:lastModifiedBy>
  <cp:revision>162</cp:revision>
  <dcterms:created xsi:type="dcterms:W3CDTF">2019-04-27T16:08:51Z</dcterms:created>
  <dcterms:modified xsi:type="dcterms:W3CDTF">2022-09-01T19:15:58Z</dcterms:modified>
</cp:coreProperties>
</file>

<file path=docProps/thumbnail.jpeg>
</file>